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28"/>
  </p:notesMasterIdLst>
  <p:handoutMasterIdLst>
    <p:handoutMasterId r:id="rId29"/>
  </p:handoutMasterIdLst>
  <p:sldIdLst>
    <p:sldId id="290" r:id="rId3"/>
    <p:sldId id="262" r:id="rId4"/>
    <p:sldId id="291" r:id="rId5"/>
    <p:sldId id="295" r:id="rId6"/>
    <p:sldId id="278" r:id="rId7"/>
    <p:sldId id="280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259" r:id="rId26"/>
    <p:sldId id="294" r:id="rId27"/>
  </p:sldIdLst>
  <p:sldSz cx="9144000" cy="6858000" type="screen4x3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00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2572970544868"/>
          <c:y val="0.14045698924731201"/>
          <c:w val="0.83862141250533195"/>
          <c:h val="0.815860215053763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2000년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ko-K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백인 </c:v>
                </c:pt>
                <c:pt idx="1">
                  <c:v>흑인</c:v>
                </c:pt>
                <c:pt idx="2">
                  <c:v>히스패닉 </c:v>
                </c:pt>
                <c:pt idx="3">
                  <c:v>아시안 </c:v>
                </c:pt>
                <c:pt idx="4">
                  <c:v>원주민</c:v>
                </c:pt>
                <c:pt idx="5">
                  <c:v>두인종 이상 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0.75100000000000089</c:v>
                </c:pt>
                <c:pt idx="1">
                  <c:v>0.1230000000000001</c:v>
                </c:pt>
                <c:pt idx="2">
                  <c:v>0.125</c:v>
                </c:pt>
                <c:pt idx="3">
                  <c:v>3.6000000000000011E-2</c:v>
                </c:pt>
                <c:pt idx="4">
                  <c:v>1.4000000000000005E-2</c:v>
                </c:pt>
                <c:pt idx="5">
                  <c:v>2.4000000000000011E-2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18058806105239"/>
          <c:y val="0.11088709677419344"/>
          <c:w val="0.50186027284001655"/>
          <c:h val="0.815860215053763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2010년</c:v>
                </c:pt>
              </c:strCache>
            </c:strRef>
          </c:tx>
          <c:explosion val="25"/>
          <c:dLbls>
            <c:dLbl>
              <c:idx val="1"/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0908802687386274"/>
                  <c:y val="8.325078316823322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4076845706399141E-2"/>
                  <c:y val="2.21774193548387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5583481167789145"/>
                  <c:y val="6.048387096774202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6953390644276121"/>
                  <c:y val="0.158602150537634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ko-K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백인</c:v>
                </c:pt>
                <c:pt idx="1">
                  <c:v>흑인 </c:v>
                </c:pt>
                <c:pt idx="2">
                  <c:v>히스패닉</c:v>
                </c:pt>
                <c:pt idx="3">
                  <c:v>아시안 </c:v>
                </c:pt>
                <c:pt idx="4">
                  <c:v>원주민 </c:v>
                </c:pt>
                <c:pt idx="5">
                  <c:v>두인종 이상</c:v>
                </c:pt>
                <c:pt idx="6">
                  <c:v>기타 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0.6370000000000009</c:v>
                </c:pt>
                <c:pt idx="1">
                  <c:v>0.12200000000000009</c:v>
                </c:pt>
                <c:pt idx="2">
                  <c:v>0.16300000000000001</c:v>
                </c:pt>
                <c:pt idx="3">
                  <c:v>4.7000000000000014E-2</c:v>
                </c:pt>
                <c:pt idx="4" formatCode="0.00%">
                  <c:v>8.5000000000000006E-3</c:v>
                </c:pt>
                <c:pt idx="5">
                  <c:v>1.9000000000000024E-2</c:v>
                </c:pt>
                <c:pt idx="6">
                  <c:v>2.0000000000000031E-3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20078740157484"/>
          <c:y val="9.9725008993165401E-2"/>
          <c:w val="0.47120953630796181"/>
          <c:h val="0.807787776527933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미국의 아시안 인구</c:v>
                </c:pt>
              </c:strCache>
            </c:strRef>
          </c:tx>
          <c:explosion val="25"/>
          <c:dLbls>
            <c:dLbl>
              <c:idx val="1"/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ko-K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중국인</c:v>
                </c:pt>
                <c:pt idx="1">
                  <c:v>필리핀</c:v>
                </c:pt>
                <c:pt idx="2">
                  <c:v>인도인 </c:v>
                </c:pt>
                <c:pt idx="3">
                  <c:v>베트남</c:v>
                </c:pt>
                <c:pt idx="4">
                  <c:v>한국인</c:v>
                </c:pt>
                <c:pt idx="5">
                  <c:v>일본인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0.23200000000000001</c:v>
                </c:pt>
                <c:pt idx="1">
                  <c:v>0.19700000000000001</c:v>
                </c:pt>
                <c:pt idx="2">
                  <c:v>0.18400000000000019</c:v>
                </c:pt>
                <c:pt idx="3" formatCode="0%">
                  <c:v>0.1</c:v>
                </c:pt>
                <c:pt idx="4">
                  <c:v>9.9000000000000046E-2</c:v>
                </c:pt>
                <c:pt idx="5">
                  <c:v>7.5000000000000011E-2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향후 미국의 인종 갈등 가능성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o-KR" altLang="en-US" sz="1800"/>
                      <a:t>한</a:t>
                    </a:r>
                    <a:r>
                      <a:rPr lang="en-US" altLang="ko-KR" sz="1800"/>
                      <a:t>-</a:t>
                    </a:r>
                    <a:r>
                      <a:rPr lang="ko-KR" altLang="en-US" sz="1800"/>
                      <a:t>히</a:t>
                    </a:r>
                    <a:r>
                      <a:rPr lang="en-US" altLang="ko-KR" sz="1800"/>
                      <a:t> 39.8%</a:t>
                    </a:r>
                    <a:endParaRPr lang="ko-KR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ko-KR" altLang="en-US" sz="1800">
                        <a:solidFill>
                          <a:schemeClr val="bg1"/>
                        </a:solidFill>
                      </a:rPr>
                      <a:t>흑</a:t>
                    </a:r>
                    <a:r>
                      <a:rPr lang="en-US" altLang="ko-KR" sz="1800">
                        <a:solidFill>
                          <a:schemeClr val="bg1"/>
                        </a:solidFill>
                      </a:rPr>
                      <a:t>-</a:t>
                    </a:r>
                    <a:r>
                      <a:rPr lang="ko-KR" altLang="en-US" sz="1800">
                        <a:solidFill>
                          <a:schemeClr val="bg1"/>
                        </a:solidFill>
                      </a:rPr>
                      <a:t>히 </a:t>
                    </a:r>
                    <a:r>
                      <a:rPr lang="en-US" altLang="ko-KR" sz="1800">
                        <a:solidFill>
                          <a:schemeClr val="bg1"/>
                        </a:solidFill>
                      </a:rPr>
                      <a:t>29.5%</a:t>
                    </a:r>
                    <a:endParaRPr lang="ko-KR" altLang="en-US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ko-KR" altLang="en-US" sz="1800"/>
                      <a:t>한</a:t>
                    </a:r>
                    <a:r>
                      <a:rPr lang="en-US" altLang="ko-KR" sz="1800"/>
                      <a:t>-</a:t>
                    </a:r>
                    <a:r>
                      <a:rPr lang="ko-KR" altLang="en-US" sz="1800"/>
                      <a:t>흑 </a:t>
                    </a:r>
                    <a:r>
                      <a:rPr lang="en-US" altLang="ko-KR" sz="1800"/>
                      <a:t>14.7%</a:t>
                    </a:r>
                    <a:endParaRPr lang="en-US" altLang="ko-KR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ko-KR" altLang="en-US" sz="1800"/>
                      <a:t>백</a:t>
                    </a:r>
                    <a:r>
                      <a:rPr lang="en-US" altLang="ko-KR" sz="1800"/>
                      <a:t>-</a:t>
                    </a:r>
                    <a:r>
                      <a:rPr lang="ko-KR" altLang="en-US" sz="1800"/>
                      <a:t>흑</a:t>
                    </a:r>
                    <a:r>
                      <a:rPr lang="en-US" altLang="ko-KR" sz="1800"/>
                      <a:t> 12%</a:t>
                    </a:r>
                    <a:endParaRPr lang="en-US" altLang="ko-KR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ko-KR" altLang="en-US" sz="1800"/>
                      <a:t>백</a:t>
                    </a:r>
                    <a:r>
                      <a:rPr lang="en-US" altLang="ko-KR" sz="1800"/>
                      <a:t>-</a:t>
                    </a:r>
                    <a:r>
                      <a:rPr lang="ko-KR" altLang="en-US" sz="1800"/>
                      <a:t>히</a:t>
                    </a:r>
                    <a:r>
                      <a:rPr lang="en-US" altLang="ko-KR" sz="1800"/>
                      <a:t> 3.8%</a:t>
                    </a:r>
                    <a:endParaRPr lang="en-US" altLang="ko-KR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ko-K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한-히</c:v>
                </c:pt>
                <c:pt idx="1">
                  <c:v>흑-히</c:v>
                </c:pt>
                <c:pt idx="2">
                  <c:v>한-흑</c:v>
                </c:pt>
                <c:pt idx="3">
                  <c:v>백-흑</c:v>
                </c:pt>
                <c:pt idx="4">
                  <c:v>백-히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0.39800000000000052</c:v>
                </c:pt>
                <c:pt idx="1">
                  <c:v>0.29500000000000032</c:v>
                </c:pt>
                <c:pt idx="2">
                  <c:v>0.14700000000000019</c:v>
                </c:pt>
                <c:pt idx="3" formatCode="0%">
                  <c:v>0.12000000000000002</c:v>
                </c:pt>
                <c:pt idx="4">
                  <c:v>3.7999999999999999E-2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ko-KR"/>
              <a:t>연간 평균 가정 수입</a:t>
            </a:r>
            <a:r>
              <a:rPr lang="en-US"/>
              <a:t> - 18</a:t>
            </a:r>
            <a:r>
              <a:rPr lang="ko-KR"/>
              <a:t>세 이상 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한인들</c:v>
                </c:pt>
                <c:pt idx="1">
                  <c:v>전제 동양계 미국인들</c:v>
                </c:pt>
                <c:pt idx="2">
                  <c:v>미국전체</c:v>
                </c:pt>
              </c:strCache>
            </c:strRef>
          </c:cat>
          <c:val>
            <c:numRef>
              <c:f>Sheet1!$B$2:$B$4</c:f>
              <c:numCache>
                <c:formatCode>\$#,##0_);[Red]\(\$#,##0\)</c:formatCode>
                <c:ptCount val="3"/>
                <c:pt idx="0">
                  <c:v>50000</c:v>
                </c:pt>
                <c:pt idx="1">
                  <c:v>66000</c:v>
                </c:pt>
                <c:pt idx="2">
                  <c:v>49800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8073856"/>
        <c:axId val="148075648"/>
      </c:barChart>
      <c:catAx>
        <c:axId val="148073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8075648"/>
        <c:crosses val="autoZero"/>
        <c:auto val="1"/>
        <c:lblAlgn val="ctr"/>
        <c:lblOffset val="100"/>
        <c:noMultiLvlLbl val="0"/>
      </c:catAx>
      <c:valAx>
        <c:axId val="148075648"/>
        <c:scaling>
          <c:orientation val="minMax"/>
        </c:scaling>
        <c:delete val="1"/>
        <c:axPos val="l"/>
        <c:numFmt formatCode="\$#,##0_);[Red]\(\$#,##0\)" sourceLinked="1"/>
        <c:majorTickMark val="none"/>
        <c:minorTickMark val="none"/>
        <c:tickLblPos val="none"/>
        <c:crossAx val="148073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국제 결혼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2000">
                      <a:solidFill>
                        <a:schemeClr val="tx1"/>
                      </a:solidFill>
                    </a:defRPr>
                  </a:pPr>
                  <a:endParaRPr lang="ko-K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o-KR" altLang="en-US" dirty="0">
                        <a:solidFill>
                          <a:schemeClr val="bg1"/>
                        </a:solidFill>
                      </a:rPr>
                      <a:t>아시안이 아닌 사람</a:t>
                    </a:r>
                    <a:r>
                      <a:rPr lang="en-US" altLang="ko-KR" dirty="0">
                        <a:solidFill>
                          <a:schemeClr val="bg1"/>
                        </a:solidFill>
                      </a:rPr>
                      <a:t>, 32%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ko-KR" altLang="en-US" dirty="0">
                        <a:solidFill>
                          <a:schemeClr val="tx1"/>
                        </a:solidFill>
                      </a:rPr>
                      <a:t>한국인</a:t>
                    </a:r>
                    <a:r>
                      <a:rPr lang="en-US" altLang="ko-KR" dirty="0">
                        <a:solidFill>
                          <a:schemeClr val="tx1"/>
                        </a:solidFill>
                      </a:rPr>
                      <a:t>, 61%</a:t>
                    </a:r>
                    <a:endParaRPr lang="ko-KR" alt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ko-K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한국인이 아닌 아시안들</c:v>
                </c:pt>
                <c:pt idx="1">
                  <c:v>아시안이 아닌 사람</c:v>
                </c:pt>
                <c:pt idx="2">
                  <c:v>한국인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8.0000000000000043E-2</c:v>
                </c:pt>
                <c:pt idx="1">
                  <c:v>0.32000000000000045</c:v>
                </c:pt>
                <c:pt idx="2">
                  <c:v>0.61000000000000065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0.61111</cdr:x>
      <cdr:y>0.86607</cdr:y>
    </cdr:from>
    <cdr:to>
      <cdr:x>1</cdr:x>
      <cdr:y>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4693523" y="4091661"/>
          <a:ext cx="2986802" cy="632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altLang="ko-KR" sz="2800" b="1" dirty="0">
              <a:solidFill>
                <a:schemeClr val="tx1"/>
              </a:solidFill>
            </a:rPr>
            <a:t>2000</a:t>
          </a:r>
          <a:r>
            <a:rPr lang="ko-KR" altLang="en-US" sz="2800" b="1" dirty="0">
              <a:solidFill>
                <a:schemeClr val="tx1"/>
              </a:solidFill>
            </a:rPr>
            <a:t>년</a:t>
          </a:r>
          <a:r>
            <a:rPr lang="ko-KR" altLang="en-US" sz="2800" b="1" baseline="0" dirty="0">
              <a:solidFill>
                <a:schemeClr val="tx1"/>
              </a:solidFill>
            </a:rPr>
            <a:t> </a:t>
          </a:r>
          <a:r>
            <a:rPr lang="ko-KR" altLang="en-US" sz="2000" b="1" baseline="0" dirty="0">
              <a:solidFill>
                <a:schemeClr val="tx1"/>
              </a:solidFill>
            </a:rPr>
            <a:t>미국 인구구성</a:t>
          </a:r>
          <a:endParaRPr lang="ko-KR" altLang="en-US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0.61111</cdr:x>
      <cdr:y>0.86607</cdr:y>
    </cdr:from>
    <cdr:to>
      <cdr:x>1</cdr:x>
      <cdr:y>1</cdr:y>
    </cdr:to>
    <cdr:sp macro="" textlink="">
      <cdr:nvSpPr>
        <cdr:cNvPr id="3" name="Text Box 1"/>
        <cdr:cNvSpPr txBox="1"/>
      </cdr:nvSpPr>
      <cdr:spPr>
        <a:xfrm xmlns:a="http://schemas.openxmlformats.org/drawingml/2006/main">
          <a:off x="3352800" y="2771775"/>
          <a:ext cx="2133600" cy="428625"/>
        </a:xfrm>
        <a:prstGeom xmlns:a="http://schemas.openxmlformats.org/drawingml/2006/main" prst="rect">
          <a:avLst/>
        </a:prstGeom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0.61111</cdr:x>
      <cdr:y>0.86607</cdr:y>
    </cdr:from>
    <cdr:to>
      <cdr:x>1</cdr:x>
      <cdr:y>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3403600" y="2822575"/>
          <a:ext cx="2133600" cy="428625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0.56815</cdr:x>
      <cdr:y>0.8631</cdr:y>
    </cdr:from>
    <cdr:to>
      <cdr:x>1</cdr:x>
      <cdr:y>0.97619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4363592" y="4077630"/>
          <a:ext cx="3316733" cy="5342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altLang="ko-KR" sz="2800" b="1" dirty="0">
              <a:solidFill>
                <a:schemeClr val="tx1"/>
              </a:solidFill>
            </a:rPr>
            <a:t>2010</a:t>
          </a:r>
          <a:r>
            <a:rPr lang="ko-KR" altLang="en-US" sz="2800" b="1" dirty="0">
              <a:solidFill>
                <a:schemeClr val="tx1"/>
              </a:solidFill>
            </a:rPr>
            <a:t>년 </a:t>
          </a:r>
          <a:r>
            <a:rPr lang="ko-KR" altLang="en-US" sz="2000" b="1" dirty="0">
              <a:solidFill>
                <a:schemeClr val="tx1"/>
              </a:solidFill>
            </a:rPr>
            <a:t>미국 인구구성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0.63889</cdr:x>
      <cdr:y>0.86905</cdr:y>
    </cdr:from>
    <cdr:to>
      <cdr:x>1</cdr:x>
      <cdr:y>0.97917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3505200" y="2781300"/>
          <a:ext cx="198120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ko-KR" altLang="en-US" sz="1800" b="1" dirty="0">
              <a:solidFill>
                <a:schemeClr val="tx1"/>
              </a:solidFill>
            </a:rPr>
            <a:t>미국의 아시안 인구 구성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0.68576</cdr:x>
      <cdr:y>0.86905</cdr:y>
    </cdr:from>
    <cdr:to>
      <cdr:x>1</cdr:x>
      <cdr:y>0.97619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3762375" y="2781300"/>
          <a:ext cx="17240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ko-KR" alt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A8AA2-CEDD-4ACD-AD4A-18751832FB39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8902C-8413-4B4E-AD04-D4250551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42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426E9A-8581-4CB9-A8FC-F4ADCF9942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2CCD05-4C8E-476B-AB81-534687573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89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816F-E2A1-42E3-B5E7-BE70B262113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08C-1FC0-4475-8D5F-3E9CAC7FFB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816F-E2A1-42E3-B5E7-BE70B262113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08C-1FC0-4475-8D5F-3E9CAC7FFB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816F-E2A1-42E3-B5E7-BE70B262113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08C-1FC0-4475-8D5F-3E9CAC7FFB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816F-E2A1-42E3-B5E7-BE70B262113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08C-1FC0-4475-8D5F-3E9CAC7FFB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816F-E2A1-42E3-B5E7-BE70B262113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08C-1FC0-4475-8D5F-3E9CAC7FFB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816F-E2A1-42E3-B5E7-BE70B262113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08C-1FC0-4475-8D5F-3E9CAC7FFB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816F-E2A1-42E3-B5E7-BE70B262113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08C-1FC0-4475-8D5F-3E9CAC7FFB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816F-E2A1-42E3-B5E7-BE70B262113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08C-1FC0-4475-8D5F-3E9CAC7FFB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816F-E2A1-42E3-B5E7-BE70B262113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08C-1FC0-4475-8D5F-3E9CAC7FFB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816F-E2A1-42E3-B5E7-BE70B262113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B08C-1FC0-4475-8D5F-3E9CAC7FFB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816F-E2A1-42E3-B5E7-BE70B262113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2016-03-14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B08C-1FC0-4475-8D5F-3E9CAC7FFB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1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1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1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1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1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1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1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1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1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F5E0EE6-C5B7-4688-BC30-58CA037AC262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9EA33B7-7F6D-454B-B11B-E57B84F202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022" y="404664"/>
            <a:ext cx="9125575" cy="59708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ko-KR" alt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선교적교회와 디아스포라 목회실제</a:t>
            </a:r>
            <a:endParaRPr lang="en-US" altLang="ko-KR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en-US" altLang="ko-KR" sz="2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Missional</a:t>
            </a:r>
            <a:r>
              <a:rPr lang="en-US" altLang="ko-KR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Church and Diaspora Ministry)</a:t>
            </a:r>
          </a:p>
          <a:p>
            <a:pPr marL="457200" indent="-457200" algn="ctr">
              <a:lnSpc>
                <a:spcPct val="150000"/>
              </a:lnSpc>
              <a:buFontTx/>
              <a:buChar char="-"/>
            </a:pPr>
            <a:r>
              <a:rPr lang="ko-KR" altLang="en-US" sz="32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이민 교회의 사회선교</a:t>
            </a:r>
            <a:r>
              <a:rPr lang="en-US" altLang="ko-KR" sz="32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ko-KR" altLang="en-US" sz="32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어떻게 할 것인가</a:t>
            </a:r>
            <a:r>
              <a:rPr lang="en-US" altLang="ko-KR" sz="32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 –</a:t>
            </a:r>
          </a:p>
          <a:p>
            <a:pPr algn="ctr">
              <a:lnSpc>
                <a:spcPct val="150000"/>
              </a:lnSpc>
            </a:pPr>
            <a:endParaRPr lang="en-US" altLang="ko-KR" sz="1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강사</a:t>
            </a:r>
            <a:r>
              <a:rPr lang="en-US" altLang="ko-KR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ko-KR" alt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배현찬 목사</a:t>
            </a:r>
            <a:endParaRPr lang="en-US" altLang="ko-KR" sz="4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altLang="ko-KR" sz="2400" b="1" cap="none" spc="50" dirty="0" smtClean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ko-KR" altLang="en-US" sz="2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</a:t>
            </a:r>
            <a:r>
              <a:rPr lang="en-US" altLang="ko-KR" sz="2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ko-KR" altLang="en-US" sz="28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 예수 교회 담임</a:t>
            </a:r>
            <a:endParaRPr lang="en-US" altLang="ko-KR" sz="2800" b="1" cap="none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ko-KR" altLang="en-US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</a:t>
            </a:r>
            <a:r>
              <a:rPr lang="en-US" altLang="ko-KR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ko-KR" altLang="en-US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디아스포라 사회선교원 원장</a:t>
            </a:r>
            <a:endParaRPr lang="en-US" altLang="ko-KR" sz="2800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altLang="ko-KR" sz="28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</a:t>
            </a:r>
            <a:r>
              <a:rPr lang="ko-KR" altLang="en-US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한인세계선교협의회</a:t>
            </a:r>
            <a:r>
              <a:rPr lang="en-US" altLang="ko-KR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(KWMC) </a:t>
            </a:r>
            <a:r>
              <a:rPr lang="ko-KR" altLang="en-US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공동의장</a:t>
            </a:r>
            <a:endParaRPr lang="en-US" altLang="ko-KR" sz="2800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altLang="ko-KR" sz="28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ko-KR" altLang="en-US" sz="28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미주기아대책</a:t>
            </a:r>
            <a:r>
              <a:rPr lang="en-US" altLang="ko-KR" sz="28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(KAFHI) </a:t>
            </a:r>
            <a:r>
              <a:rPr lang="ko-KR" altLang="en-US" sz="28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이사장</a:t>
            </a:r>
            <a:endParaRPr lang="en-US" altLang="ko-KR" sz="28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09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Slide2</a:t>
            </a:r>
            <a:r>
              <a:rPr lang="en-US" altLang="ko-KR" sz="4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</a:t>
            </a:r>
            <a:r>
              <a:rPr lang="ko-KR" altLang="en-US" sz="4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미주 한인 이민 사회 </a:t>
            </a:r>
            <a:endParaRPr lang="ko-KR" altLang="en-US" sz="4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742950" indent="-742950">
              <a:buAutoNum type="arabicPeriod"/>
            </a:pPr>
            <a:endParaRPr lang="en-US" altLang="ko-KR" sz="3300" dirty="0" smtClean="0">
              <a:ea typeface="(한)대나무" pitchFamily="18" charset="-127"/>
            </a:endParaRPr>
          </a:p>
          <a:p>
            <a:pPr marL="742950" indent="-742950"/>
            <a:r>
              <a:rPr lang="en-US" altLang="ko-KR" sz="3600" dirty="0" smtClean="0">
                <a:solidFill>
                  <a:srgbClr val="FFFF00"/>
                </a:solidFill>
                <a:ea typeface="(한)목화체" pitchFamily="18" charset="-127"/>
              </a:rPr>
              <a:t>	</a:t>
            </a:r>
            <a:r>
              <a:rPr lang="en-US" altLang="ko-KR" sz="4000" b="1" dirty="0" smtClean="0">
                <a:solidFill>
                  <a:srgbClr val="FFFF00"/>
                </a:solidFill>
                <a:latin typeface="HY중명조" pitchFamily="18" charset="-127"/>
                <a:ea typeface="HY중명조" pitchFamily="18" charset="-127"/>
              </a:rPr>
              <a:t>1. </a:t>
            </a:r>
            <a:r>
              <a:rPr lang="ko-KR" altLang="en-US" sz="4000" b="1" dirty="0" smtClean="0">
                <a:solidFill>
                  <a:srgbClr val="FFFF00"/>
                </a:solidFill>
                <a:latin typeface="HY중명조" pitchFamily="18" charset="-127"/>
                <a:ea typeface="HY중명조" pitchFamily="18" charset="-127"/>
              </a:rPr>
              <a:t>통계 자료 </a:t>
            </a:r>
            <a:endParaRPr lang="en-US" altLang="ko-KR" sz="4000" b="1" dirty="0" smtClean="0">
              <a:solidFill>
                <a:srgbClr val="FFFF00"/>
              </a:solidFill>
              <a:latin typeface="HY중명조" pitchFamily="18" charset="-127"/>
              <a:ea typeface="HY중명조" pitchFamily="18" charset="-12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77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b="1" dirty="0" smtClean="0"/>
              <a:t>미국의 </a:t>
            </a:r>
            <a:r>
              <a:rPr lang="ko-KR" altLang="ko-KR" b="1" dirty="0"/>
              <a:t>다인종 현상화</a:t>
            </a:r>
            <a:endParaRPr lang="ko-KR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90066920"/>
              </p:ext>
            </p:extLst>
          </p:nvPr>
        </p:nvGraphicFramePr>
        <p:xfrm>
          <a:off x="539552" y="1628800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1760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U. S. Census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84368" y="4046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도표 </a:t>
            </a:r>
            <a:r>
              <a:rPr lang="en-US" altLang="ko-KR" b="1" dirty="0" smtClean="0"/>
              <a:t>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657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b="1" dirty="0" smtClean="0"/>
              <a:t>미국의 다인종 현상화</a:t>
            </a:r>
            <a:endParaRPr lang="ko-KR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70468412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1760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U. S. Census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84368" y="4046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도표</a:t>
            </a:r>
            <a:r>
              <a:rPr lang="en-US" altLang="ko-KR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43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9985" y="476672"/>
            <a:ext cx="8324030" cy="1066800"/>
          </a:xfrm>
        </p:spPr>
        <p:txBody>
          <a:bodyPr>
            <a:noAutofit/>
          </a:bodyPr>
          <a:lstStyle/>
          <a:p>
            <a:r>
              <a:rPr lang="ko-KR" altLang="ko-KR" b="1" dirty="0" smtClean="0"/>
              <a:t>아시안 </a:t>
            </a:r>
            <a:r>
              <a:rPr lang="en-US" altLang="ko-KR" b="1" dirty="0" smtClean="0"/>
              <a:t>(Asian American)</a:t>
            </a:r>
            <a:r>
              <a:rPr lang="ko-KR" altLang="ko-KR" b="1" dirty="0" smtClean="0"/>
              <a:t>인구의 </a:t>
            </a:r>
            <a:r>
              <a:rPr lang="ko-KR" altLang="ko-KR" b="1" dirty="0"/>
              <a:t>급증</a:t>
            </a:r>
            <a:r>
              <a:rPr lang="ko-KR" altLang="ko-KR" sz="2400" dirty="0"/>
              <a:t/>
            </a:r>
            <a:br>
              <a:rPr lang="ko-KR" altLang="ko-KR" sz="2400" dirty="0"/>
            </a:br>
            <a:endParaRPr lang="ko-KR" alt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09487459"/>
              </p:ext>
            </p:extLst>
          </p:nvPr>
        </p:nvGraphicFramePr>
        <p:xfrm>
          <a:off x="683568" y="1340768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1760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Pew Research Center, June 2012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5508104" y="1340768"/>
            <a:ext cx="30716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b="1" dirty="0" smtClean="0"/>
              <a:t>총 </a:t>
            </a:r>
            <a:r>
              <a:rPr lang="en-US" altLang="ko-KR" sz="3200" b="1" dirty="0" smtClean="0"/>
              <a:t>18,205,898</a:t>
            </a:r>
            <a:r>
              <a:rPr lang="ko-KR" altLang="en-US" sz="3200" b="1" dirty="0" smtClean="0"/>
              <a:t>명</a:t>
            </a:r>
            <a:endParaRPr lang="en-US" altLang="ko-KR" sz="3200" b="1" dirty="0" smtClean="0"/>
          </a:p>
          <a:p>
            <a:r>
              <a:rPr lang="en-US" altLang="ko-KR" sz="1050" b="1" dirty="0" smtClean="0">
                <a:solidFill>
                  <a:srgbClr val="FFFF00"/>
                </a:solidFill>
              </a:rPr>
              <a:t>   </a:t>
            </a:r>
            <a:r>
              <a:rPr lang="en-US" altLang="ko-KR" b="1" dirty="0" smtClean="0">
                <a:solidFill>
                  <a:srgbClr val="FFFF00"/>
                </a:solidFill>
              </a:rPr>
              <a:t> 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(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미국인구의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5.8%)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1166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도표 </a:t>
            </a:r>
            <a:r>
              <a:rPr lang="en-US" altLang="ko-KR" b="1" dirty="0" smtClean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50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904003"/>
              </p:ext>
            </p:extLst>
          </p:nvPr>
        </p:nvGraphicFramePr>
        <p:xfrm>
          <a:off x="467544" y="2204865"/>
          <a:ext cx="8424935" cy="189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7703"/>
                <a:gridCol w="2808616"/>
                <a:gridCol w="2808616"/>
              </a:tblGrid>
              <a:tr h="63165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ko-KR" sz="10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800" kern="100" dirty="0">
                          <a:effectLst/>
                        </a:rPr>
                        <a:t>아시안 미국인</a:t>
                      </a:r>
                      <a:endParaRPr lang="ko-KR" sz="28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800" kern="100">
                          <a:effectLst/>
                        </a:rPr>
                        <a:t>평균 전체 미국인</a:t>
                      </a:r>
                      <a:endParaRPr lang="ko-KR" sz="28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165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kern="100" dirty="0">
                          <a:effectLst/>
                        </a:rPr>
                        <a:t>가구별 연간 평균 소득</a:t>
                      </a:r>
                      <a:endParaRPr lang="ko-KR" sz="20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$66,000</a:t>
                      </a:r>
                      <a:endParaRPr lang="ko-KR" sz="28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$49,800</a:t>
                      </a:r>
                      <a:endParaRPr lang="ko-KR" sz="28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165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kern="100">
                          <a:effectLst/>
                        </a:rPr>
                        <a:t>극빈자 가정율</a:t>
                      </a:r>
                      <a:endParaRPr lang="ko-KR" sz="20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11.9%</a:t>
                      </a:r>
                      <a:endParaRPr lang="ko-KR" sz="28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12.8%</a:t>
                      </a:r>
                      <a:endParaRPr lang="ko-KR" sz="28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b="1" dirty="0" smtClean="0"/>
              <a:t>아시안 </a:t>
            </a:r>
            <a:r>
              <a:rPr lang="ko-KR" altLang="ko-KR" b="1" dirty="0"/>
              <a:t>인구의 미국 </a:t>
            </a:r>
            <a:r>
              <a:rPr lang="ko-KR" altLang="ko-KR" b="1" dirty="0" smtClean="0"/>
              <a:t>생활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Pew Research Center, June 2012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84368" y="4046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도표 </a:t>
            </a:r>
            <a:r>
              <a:rPr lang="en-US" altLang="ko-KR" b="1" dirty="0" smtClean="0"/>
              <a:t>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210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b="1" dirty="0" smtClean="0"/>
              <a:t>향후 </a:t>
            </a:r>
            <a:r>
              <a:rPr lang="ko-KR" altLang="ko-KR" b="1" dirty="0"/>
              <a:t>미국의 인종 갈등 </a:t>
            </a:r>
            <a:r>
              <a:rPr lang="ko-KR" altLang="ko-KR" b="1" dirty="0" smtClean="0"/>
              <a:t>가능성</a:t>
            </a:r>
            <a:endParaRPr lang="ko-KR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71972658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87824" y="616530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 </a:t>
            </a:r>
            <a:r>
              <a:rPr lang="ko-KR" altLang="en-US" sz="2400" b="1" dirty="0" smtClean="0"/>
              <a:t>한국일보</a:t>
            </a:r>
            <a:r>
              <a:rPr lang="en-US" altLang="ko-KR" sz="2400" b="1" dirty="0" smtClean="0"/>
              <a:t>, 2012. 4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84368" y="4046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도표</a:t>
            </a:r>
            <a:r>
              <a:rPr lang="en-US" altLang="ko-KR" b="1" dirty="0" smtClean="0"/>
              <a:t>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70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1463040"/>
            <a:ext cx="8892480" cy="4724400"/>
          </a:xfrm>
        </p:spPr>
        <p:txBody>
          <a:bodyPr>
            <a:normAutofit lnSpcReduction="10000"/>
          </a:bodyPr>
          <a:lstStyle/>
          <a:p>
            <a:endParaRPr lang="en-US" altLang="ko-KR" sz="3200" dirty="0" smtClean="0"/>
          </a:p>
          <a:p>
            <a:r>
              <a:rPr lang="en-US" altLang="ko-KR" sz="3200" b="1" dirty="0" smtClean="0">
                <a:latin typeface="HY견명조" pitchFamily="18" charset="-127"/>
                <a:ea typeface="HY견명조" pitchFamily="18" charset="-127"/>
              </a:rPr>
              <a:t>“</a:t>
            </a:r>
            <a:r>
              <a:rPr lang="ko-KR" altLang="ko-KR" sz="3200" b="1" dirty="0" smtClean="0">
                <a:latin typeface="HY견명조" pitchFamily="18" charset="-127"/>
                <a:ea typeface="HY견명조" pitchFamily="18" charset="-127"/>
              </a:rPr>
              <a:t>한</a:t>
            </a:r>
            <a:r>
              <a:rPr lang="en-US" altLang="ko-KR" sz="3200" b="1" dirty="0">
                <a:latin typeface="HY견명조" pitchFamily="18" charset="-127"/>
                <a:ea typeface="HY견명조" pitchFamily="18" charset="-127"/>
              </a:rPr>
              <a:t>-</a:t>
            </a:r>
            <a:r>
              <a:rPr lang="ko-KR" altLang="ko-KR" sz="3200" b="1" dirty="0">
                <a:latin typeface="HY견명조" pitchFamily="18" charset="-127"/>
                <a:ea typeface="HY견명조" pitchFamily="18" charset="-127"/>
              </a:rPr>
              <a:t>히스패닉 관계개선 </a:t>
            </a:r>
            <a:r>
              <a:rPr lang="ko-KR" altLang="ko-KR" sz="3200" b="1" dirty="0" smtClean="0">
                <a:latin typeface="HY견명조" pitchFamily="18" charset="-127"/>
                <a:ea typeface="HY견명조" pitchFamily="18" charset="-127"/>
              </a:rPr>
              <a:t>필요성</a:t>
            </a:r>
            <a:r>
              <a:rPr lang="ko-KR" altLang="en-US" sz="3200" b="1" dirty="0" smtClean="0">
                <a:latin typeface="HY견명조" pitchFamily="18" charset="-127"/>
                <a:ea typeface="HY견명조" pitchFamily="18" charset="-127"/>
              </a:rPr>
              <a:t>을 인정한다</a:t>
            </a:r>
            <a:r>
              <a:rPr lang="en-US" altLang="ko-KR" sz="3200" b="1" dirty="0" smtClean="0">
                <a:latin typeface="HY견명조" pitchFamily="18" charset="-127"/>
                <a:ea typeface="HY견명조" pitchFamily="18" charset="-127"/>
              </a:rPr>
              <a:t>.” </a:t>
            </a:r>
            <a:r>
              <a:rPr lang="en-US" altLang="ko-KR" sz="3000" b="1" dirty="0" smtClean="0">
                <a:latin typeface="HY그래픽" pitchFamily="18" charset="-127"/>
                <a:ea typeface="HY그래픽" pitchFamily="18" charset="-127"/>
              </a:rPr>
              <a:t>						</a:t>
            </a:r>
            <a:r>
              <a:rPr lang="en-US" altLang="ko-KR" sz="3000" b="1" dirty="0" smtClean="0">
                <a:solidFill>
                  <a:srgbClr val="FFFF00"/>
                </a:solidFill>
                <a:latin typeface="HY그래픽" pitchFamily="18" charset="-127"/>
                <a:ea typeface="HY그래픽" pitchFamily="18" charset="-127"/>
              </a:rPr>
              <a:t>	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(</a:t>
            </a:r>
            <a:r>
              <a:rPr lang="en-US" altLang="ko-KR" sz="2800" b="1" dirty="0">
                <a:solidFill>
                  <a:srgbClr val="FFFF00"/>
                </a:solidFill>
              </a:rPr>
              <a:t>51.9%)</a:t>
            </a:r>
            <a:endParaRPr lang="ko-KR" altLang="ko-KR" sz="3200" b="1" dirty="0">
              <a:solidFill>
                <a:srgbClr val="FFFF00"/>
              </a:solidFill>
            </a:endParaRPr>
          </a:p>
          <a:p>
            <a:r>
              <a:rPr lang="en-US" altLang="ko-KR" sz="3200" b="1" dirty="0" smtClean="0">
                <a:latin typeface="HY견명조" pitchFamily="18" charset="-127"/>
                <a:ea typeface="HY견명조" pitchFamily="18" charset="-127"/>
              </a:rPr>
              <a:t>“</a:t>
            </a:r>
            <a:r>
              <a:rPr lang="ko-KR" altLang="ko-KR" sz="3200" b="1" dirty="0" smtClean="0">
                <a:latin typeface="HY견명조" pitchFamily="18" charset="-127"/>
                <a:ea typeface="HY견명조" pitchFamily="18" charset="-127"/>
              </a:rPr>
              <a:t>한</a:t>
            </a:r>
            <a:r>
              <a:rPr lang="en-US" altLang="ko-KR" sz="3200" b="1" dirty="0" smtClean="0">
                <a:latin typeface="HY견명조" pitchFamily="18" charset="-127"/>
                <a:ea typeface="HY견명조" pitchFamily="18" charset="-127"/>
              </a:rPr>
              <a:t>-</a:t>
            </a:r>
            <a:r>
              <a:rPr lang="ko-KR" altLang="ko-KR" sz="3200" b="1" dirty="0" smtClean="0">
                <a:latin typeface="HY견명조" pitchFamily="18" charset="-127"/>
                <a:ea typeface="HY견명조" pitchFamily="18" charset="-127"/>
              </a:rPr>
              <a:t>히스패닉 관계가 위험한 상태에 있다</a:t>
            </a:r>
            <a:r>
              <a:rPr lang="en-US" altLang="ko-KR" sz="3200" b="1" dirty="0" smtClean="0">
                <a:latin typeface="HY견명조" pitchFamily="18" charset="-127"/>
                <a:ea typeface="HY견명조" pitchFamily="18" charset="-127"/>
              </a:rPr>
              <a:t>.” </a:t>
            </a:r>
            <a:r>
              <a:rPr lang="en-US" altLang="ko-KR" sz="3000" b="1" dirty="0" smtClean="0">
                <a:latin typeface="HY그래픽" pitchFamily="18" charset="-127"/>
                <a:ea typeface="HY그래픽" pitchFamily="18" charset="-127"/>
              </a:rPr>
              <a:t>							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(23.4%)</a:t>
            </a:r>
            <a:endParaRPr lang="ko-KR" altLang="ko-KR" sz="2800" b="1" dirty="0" smtClean="0">
              <a:solidFill>
                <a:srgbClr val="FFFF00"/>
              </a:solidFill>
            </a:endParaRPr>
          </a:p>
          <a:p>
            <a:r>
              <a:rPr lang="en-US" altLang="ko-KR" sz="3200" b="1" dirty="0" smtClean="0">
                <a:latin typeface="HY견명조" pitchFamily="18" charset="-127"/>
                <a:ea typeface="HY견명조" pitchFamily="18" charset="-127"/>
              </a:rPr>
              <a:t>“</a:t>
            </a:r>
            <a:r>
              <a:rPr lang="ko-KR" altLang="ko-KR" sz="3200" b="1" dirty="0" smtClean="0">
                <a:latin typeface="HY견명조" pitchFamily="18" charset="-127"/>
                <a:ea typeface="HY견명조" pitchFamily="18" charset="-127"/>
              </a:rPr>
              <a:t>한</a:t>
            </a:r>
            <a:r>
              <a:rPr lang="en-US" altLang="ko-KR" sz="3200" b="1" dirty="0" smtClean="0">
                <a:latin typeface="HY견명조" pitchFamily="18" charset="-127"/>
                <a:ea typeface="HY견명조" pitchFamily="18" charset="-127"/>
              </a:rPr>
              <a:t>-</a:t>
            </a:r>
            <a:r>
              <a:rPr lang="ko-KR" altLang="ko-KR" sz="3200" b="1" dirty="0" smtClean="0">
                <a:latin typeface="HY견명조" pitchFamily="18" charset="-127"/>
                <a:ea typeface="HY견명조" pitchFamily="18" charset="-127"/>
              </a:rPr>
              <a:t>흑간의 관계개선이 필요하다</a:t>
            </a:r>
            <a:r>
              <a:rPr lang="en-US" altLang="ko-KR" sz="3200" b="1" dirty="0" smtClean="0">
                <a:latin typeface="HY견명조" pitchFamily="18" charset="-127"/>
                <a:ea typeface="HY견명조" pitchFamily="18" charset="-127"/>
              </a:rPr>
              <a:t>.”</a:t>
            </a:r>
          </a:p>
          <a:p>
            <a:r>
              <a:rPr lang="en-US" altLang="ko-KR" sz="3000" b="1" dirty="0" smtClean="0">
                <a:solidFill>
                  <a:schemeClr val="accent2">
                    <a:lumMod val="75000"/>
                  </a:schemeClr>
                </a:solidFill>
                <a:latin typeface="HY그래픽" pitchFamily="18" charset="-127"/>
                <a:ea typeface="HY그래픽" pitchFamily="18" charset="-127"/>
              </a:rPr>
              <a:t>							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(46.4%)</a:t>
            </a:r>
            <a:endParaRPr lang="ko-KR" altLang="ko-KR" sz="2800" b="1" dirty="0" smtClean="0">
              <a:solidFill>
                <a:srgbClr val="FFFF00"/>
              </a:solidFill>
            </a:endParaRPr>
          </a:p>
          <a:p>
            <a:r>
              <a:rPr lang="en-US" altLang="ko-KR" sz="3200" b="1" dirty="0" smtClean="0">
                <a:latin typeface="HY견명조" pitchFamily="18" charset="-127"/>
                <a:ea typeface="HY견명조" pitchFamily="18" charset="-127"/>
              </a:rPr>
              <a:t>“</a:t>
            </a:r>
            <a:r>
              <a:rPr lang="ko-KR" altLang="ko-KR" sz="3200" b="1" dirty="0" smtClean="0">
                <a:latin typeface="HY견명조" pitchFamily="18" charset="-127"/>
                <a:ea typeface="HY견명조" pitchFamily="18" charset="-127"/>
              </a:rPr>
              <a:t>한</a:t>
            </a:r>
            <a:r>
              <a:rPr lang="en-US" altLang="ko-KR" sz="3200" b="1" dirty="0" smtClean="0">
                <a:latin typeface="HY견명조" pitchFamily="18" charset="-127"/>
                <a:ea typeface="HY견명조" pitchFamily="18" charset="-127"/>
              </a:rPr>
              <a:t>-</a:t>
            </a:r>
            <a:r>
              <a:rPr lang="ko-KR" altLang="ko-KR" sz="3200" b="1" dirty="0" smtClean="0">
                <a:latin typeface="HY견명조" pitchFamily="18" charset="-127"/>
                <a:ea typeface="HY견명조" pitchFamily="18" charset="-127"/>
              </a:rPr>
              <a:t>흑간의 관계에 위험이 상존하고 있다</a:t>
            </a:r>
            <a:r>
              <a:rPr lang="en-US" altLang="ko-KR" sz="3200" b="1" dirty="0" smtClean="0">
                <a:latin typeface="HY견명조" pitchFamily="18" charset="-127"/>
                <a:ea typeface="HY견명조" pitchFamily="18" charset="-127"/>
              </a:rPr>
              <a:t>.” </a:t>
            </a:r>
            <a:r>
              <a:rPr lang="en-US" altLang="ko-KR" sz="3000" b="1" i="1" dirty="0" smtClean="0"/>
              <a:t>							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(34.7%)</a:t>
            </a:r>
            <a:endParaRPr lang="ko-KR" altLang="ko-KR" sz="2800" b="1" dirty="0" smtClean="0">
              <a:solidFill>
                <a:srgbClr val="FFFF00"/>
              </a:solidFill>
            </a:endParaRPr>
          </a:p>
          <a:p>
            <a:endParaRPr lang="ko-KR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791574" cy="1472208"/>
          </a:xfrm>
        </p:spPr>
        <p:txBody>
          <a:bodyPr>
            <a:normAutofit/>
          </a:bodyPr>
          <a:lstStyle/>
          <a:p>
            <a:r>
              <a:rPr lang="ko-KR" altLang="ko-KR" b="1" dirty="0" smtClean="0"/>
              <a:t>미주 </a:t>
            </a:r>
            <a:r>
              <a:rPr lang="ko-KR" altLang="ko-KR" b="1" dirty="0"/>
              <a:t>한인들의 인종갈등 </a:t>
            </a:r>
            <a:r>
              <a:rPr lang="ko-KR" altLang="en-US" b="1" dirty="0" smtClean="0"/>
              <a:t>진단</a:t>
            </a:r>
            <a:r>
              <a:rPr lang="en-US" altLang="ko-KR" b="1" dirty="0" smtClean="0"/>
              <a:t> </a:t>
            </a:r>
            <a:br>
              <a:rPr lang="en-US" altLang="ko-KR" b="1" dirty="0" smtClean="0"/>
            </a:br>
            <a:r>
              <a:rPr lang="en-US" altLang="ko-KR" sz="4400" b="1" dirty="0" smtClean="0">
                <a:solidFill>
                  <a:srgbClr val="FFFF00"/>
                </a:solidFill>
              </a:rPr>
              <a:t>                  </a:t>
            </a:r>
            <a:r>
              <a:rPr lang="en-US" altLang="ko-KR" b="1" dirty="0" smtClean="0">
                <a:solidFill>
                  <a:srgbClr val="FFFF00"/>
                </a:solidFill>
              </a:rPr>
              <a:t> </a:t>
            </a:r>
            <a:r>
              <a:rPr lang="en-US" altLang="ko-KR" sz="2800" b="1" i="1" dirty="0" smtClean="0">
                <a:solidFill>
                  <a:srgbClr val="FFFF00"/>
                </a:solidFill>
              </a:rPr>
              <a:t>- L.A</a:t>
            </a:r>
            <a:r>
              <a:rPr lang="en-US" altLang="ko-KR" sz="2800" b="1" i="1" dirty="0">
                <a:solidFill>
                  <a:srgbClr val="FFFF00"/>
                </a:solidFill>
              </a:rPr>
              <a:t>. </a:t>
            </a:r>
            <a:r>
              <a:rPr lang="ko-KR" altLang="ko-KR" sz="2800" b="1" i="1" dirty="0">
                <a:solidFill>
                  <a:srgbClr val="FFFF00"/>
                </a:solidFill>
              </a:rPr>
              <a:t>한인 사회 중심 </a:t>
            </a:r>
            <a:r>
              <a:rPr lang="ko-KR" altLang="ko-KR" sz="2800" b="1" i="1" dirty="0" smtClean="0">
                <a:solidFill>
                  <a:srgbClr val="FFFF00"/>
                </a:solidFill>
              </a:rPr>
              <a:t>조사</a:t>
            </a:r>
            <a:r>
              <a:rPr lang="en-US" altLang="ko-KR" sz="2800" b="1" i="1" dirty="0" smtClean="0">
                <a:solidFill>
                  <a:srgbClr val="FFFF00"/>
                </a:solidFill>
              </a:rPr>
              <a:t> -</a:t>
            </a:r>
            <a:endParaRPr lang="ko-KR" altLang="en-US" sz="4400" i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616530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 </a:t>
            </a:r>
            <a:r>
              <a:rPr lang="ko-KR" altLang="en-US" sz="2400" b="1" dirty="0" smtClean="0"/>
              <a:t>한국일보</a:t>
            </a:r>
            <a:r>
              <a:rPr lang="en-US" altLang="ko-KR" sz="2400" b="1" dirty="0" smtClean="0"/>
              <a:t>, 2012. 4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84368" y="4046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도표</a:t>
            </a:r>
            <a:r>
              <a:rPr lang="en-US" altLang="ko-KR" b="1" dirty="0" smtClean="0"/>
              <a:t>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17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540054" cy="1066800"/>
          </a:xfrm>
        </p:spPr>
        <p:txBody>
          <a:bodyPr>
            <a:normAutofit/>
          </a:bodyPr>
          <a:lstStyle/>
          <a:p>
            <a:r>
              <a:rPr lang="ko-KR" altLang="ko-KR" b="1" dirty="0" smtClean="0"/>
              <a:t>미주 한인 사회의 특징</a:t>
            </a:r>
            <a:r>
              <a:rPr lang="en-US" altLang="ko-KR" b="1" dirty="0" smtClean="0"/>
              <a:t> 1 / </a:t>
            </a:r>
            <a:r>
              <a:rPr lang="ko-KR" altLang="en-US" sz="3200" b="1" i="1" dirty="0" smtClean="0">
                <a:solidFill>
                  <a:srgbClr val="FFFF00"/>
                </a:solidFill>
              </a:rPr>
              <a:t>경제생활</a:t>
            </a:r>
            <a:endParaRPr lang="en-US" altLang="ko-KR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230846"/>
              </p:ext>
            </p:extLst>
          </p:nvPr>
        </p:nvGraphicFramePr>
        <p:xfrm>
          <a:off x="467544" y="1556792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630932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Pew Research Center, June 2012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84368" y="4046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도표 </a:t>
            </a:r>
            <a:r>
              <a:rPr lang="en-US" altLang="ko-KR" b="1" dirty="0" smtClean="0"/>
              <a:t>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199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332656"/>
            <a:ext cx="8791574" cy="1066800"/>
          </a:xfrm>
        </p:spPr>
        <p:txBody>
          <a:bodyPr>
            <a:normAutofit fontScale="90000"/>
          </a:bodyPr>
          <a:lstStyle/>
          <a:p>
            <a:r>
              <a:rPr lang="ko-KR" altLang="ko-KR" b="1" dirty="0" smtClean="0"/>
              <a:t>미주 한인 사회의 특징</a:t>
            </a:r>
            <a:r>
              <a:rPr lang="en-US" altLang="ko-KR" b="1" dirty="0" smtClean="0"/>
              <a:t>2 / </a:t>
            </a:r>
            <a:br>
              <a:rPr lang="en-US" altLang="ko-KR" b="1" dirty="0" smtClean="0"/>
            </a:br>
            <a:r>
              <a:rPr lang="ko-KR" altLang="en-US" sz="3600" b="1" i="1" dirty="0" smtClean="0">
                <a:solidFill>
                  <a:srgbClr val="FFFF00"/>
                </a:solidFill>
              </a:rPr>
              <a:t>한국계 미국인의 다인종 결혼 비율  </a:t>
            </a:r>
            <a:r>
              <a:rPr lang="en-US" altLang="ko-KR" sz="3600" b="1" i="1" dirty="0" smtClean="0">
                <a:solidFill>
                  <a:srgbClr val="FFFF00"/>
                </a:solidFill>
              </a:rPr>
              <a:t>(2008-10)</a:t>
            </a:r>
            <a:endParaRPr lang="ko-KR" altLang="en-US" sz="36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81921585"/>
              </p:ext>
            </p:extLst>
          </p:nvPr>
        </p:nvGraphicFramePr>
        <p:xfrm>
          <a:off x="539552" y="1556792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1760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Pew Research Center, June 2012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84368" y="4046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도표 </a:t>
            </a:r>
            <a:r>
              <a:rPr lang="en-US" altLang="ko-KR" b="1" dirty="0" smtClean="0"/>
              <a:t>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52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56946470"/>
              </p:ext>
            </p:extLst>
          </p:nvPr>
        </p:nvGraphicFramePr>
        <p:xfrm>
          <a:off x="395536" y="2060846"/>
          <a:ext cx="8424935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7703"/>
                <a:gridCol w="2808616"/>
                <a:gridCol w="2808616"/>
              </a:tblGrid>
              <a:tr h="47319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ko-KR" sz="10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3200" kern="100" dirty="0">
                          <a:effectLst/>
                        </a:rPr>
                        <a:t>비슷하다 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3200" kern="100">
                          <a:effectLst/>
                        </a:rPr>
                        <a:t>매우 다르다 </a:t>
                      </a:r>
                      <a:endParaRPr lang="ko-KR" sz="32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19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3200" kern="100" dirty="0">
                          <a:effectLst/>
                        </a:rPr>
                        <a:t>일본인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50%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43%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19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3200" kern="100" dirty="0">
                          <a:effectLst/>
                        </a:rPr>
                        <a:t>필리핀인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49%</a:t>
                      </a:r>
                      <a:endParaRPr lang="ko-KR" sz="32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45%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19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3200" kern="100" dirty="0">
                          <a:effectLst/>
                        </a:rPr>
                        <a:t>중국인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36%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52%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19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3200" kern="100" dirty="0">
                          <a:effectLst/>
                        </a:rPr>
                        <a:t>베트남인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35%</a:t>
                      </a:r>
                      <a:endParaRPr lang="ko-KR" sz="32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61%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19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3200" kern="100" dirty="0">
                          <a:effectLst/>
                        </a:rPr>
                        <a:t>인도인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30%</a:t>
                      </a:r>
                      <a:endParaRPr lang="ko-KR" sz="32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57%</a:t>
                      </a:r>
                      <a:endParaRPr lang="ko-KR" sz="32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19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3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한국인</a:t>
                      </a:r>
                      <a:endParaRPr lang="ko-KR" sz="3200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ko-KR" sz="3200" b="1" kern="100" dirty="0">
                        <a:solidFill>
                          <a:srgbClr val="FF0000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</a:rPr>
                        <a:t>63%</a:t>
                      </a:r>
                      <a:endParaRPr lang="ko-KR" sz="3200" b="1" kern="100" dirty="0">
                        <a:solidFill>
                          <a:srgbClr val="FF0000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684070" cy="1066800"/>
          </a:xfrm>
        </p:spPr>
        <p:txBody>
          <a:bodyPr>
            <a:normAutofit fontScale="90000"/>
          </a:bodyPr>
          <a:lstStyle/>
          <a:p>
            <a:r>
              <a:rPr lang="ko-KR" altLang="ko-KR" sz="4400" b="1" dirty="0" smtClean="0"/>
              <a:t>미주 한인 사회의 특징</a:t>
            </a:r>
            <a:r>
              <a:rPr lang="en-US" altLang="ko-KR" sz="4400" b="1" dirty="0" smtClean="0"/>
              <a:t> 3 </a:t>
            </a:r>
            <a:r>
              <a:rPr lang="en-US" altLang="ko-KR" b="1" dirty="0" smtClean="0"/>
              <a:t>/ </a:t>
            </a:r>
            <a:r>
              <a:rPr lang="ko-KR" altLang="ko-KR" sz="3600" b="1" i="1" dirty="0" smtClean="0">
                <a:solidFill>
                  <a:srgbClr val="FFFF00"/>
                </a:solidFill>
              </a:rPr>
              <a:t>미국생활 평가표</a:t>
            </a:r>
            <a:endParaRPr lang="ko-KR" altLang="en-US" sz="3600" b="1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5796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Pew Research Center, June 2012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84368" y="3326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도표 </a:t>
            </a:r>
            <a:r>
              <a:rPr lang="en-US" altLang="ko-KR" b="1" dirty="0" smtClean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19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sz="3600" dirty="0" smtClean="0"/>
          </a:p>
          <a:p>
            <a:pPr marL="0" indent="0" algn="ctr">
              <a:buNone/>
            </a:pPr>
            <a:r>
              <a:rPr lang="ko-KR" altLang="en-US" sz="4000" b="1" dirty="0">
                <a:solidFill>
                  <a:srgbClr val="FFFF00"/>
                </a:solidFill>
              </a:rPr>
              <a:t>지역사회 봉사로서의 </a:t>
            </a:r>
            <a:endParaRPr lang="en-US" altLang="ko-KR" sz="40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ko-KR" altLang="en-US" sz="4000" b="1" dirty="0">
                <a:solidFill>
                  <a:srgbClr val="FFFF00"/>
                </a:solidFill>
              </a:rPr>
              <a:t>사회선교 </a:t>
            </a:r>
            <a:endParaRPr lang="en-US" altLang="ko-KR" sz="40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서</a:t>
            </a:r>
            <a:r>
              <a:rPr lang="ko-KR" altLang="en-US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론</a:t>
            </a:r>
            <a:r>
              <a:rPr lang="ko-KR" alt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endParaRPr lang="ko-KR" alt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7992888" cy="4724400"/>
          </a:xfrm>
        </p:spPr>
        <p:txBody>
          <a:bodyPr/>
          <a:lstStyle/>
          <a:p>
            <a:r>
              <a:rPr lang="en-US" altLang="ko-KR" dirty="0"/>
              <a:t> </a:t>
            </a:r>
            <a:endParaRPr lang="ko-KR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sz="2000" dirty="0" smtClean="0"/>
              <a:t>58</a:t>
            </a:r>
            <a:r>
              <a:rPr lang="en-US" altLang="ko-KR" sz="2000" dirty="0"/>
              <a:t>%</a:t>
            </a:r>
            <a:r>
              <a:rPr lang="ko-KR" altLang="ko-KR" sz="2000" dirty="0"/>
              <a:t>의 한국계 미국인들의 친구들은 한국인들이다</a:t>
            </a:r>
            <a:r>
              <a:rPr lang="en-US" altLang="ko-KR" sz="2000" dirty="0"/>
              <a:t>.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sz="2000" dirty="0"/>
              <a:t>24%</a:t>
            </a:r>
            <a:r>
              <a:rPr lang="ko-KR" altLang="ko-KR" sz="2000" dirty="0"/>
              <a:t>의 한국계 미국인들은 인종차별이 가장 심각한 문제임을 말한다</a:t>
            </a:r>
            <a:r>
              <a:rPr lang="en-US" altLang="ko-KR" dirty="0"/>
              <a:t>. </a:t>
            </a:r>
            <a:endParaRPr lang="ko-KR" altLang="ko-KR" dirty="0"/>
          </a:p>
          <a:p>
            <a:endParaRPr lang="ko-KR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28600"/>
            <a:ext cx="8964488" cy="1066800"/>
          </a:xfrm>
        </p:spPr>
        <p:txBody>
          <a:bodyPr>
            <a:normAutofit fontScale="90000"/>
          </a:bodyPr>
          <a:lstStyle/>
          <a:p>
            <a:r>
              <a:rPr lang="ko-KR" altLang="ko-KR" sz="4200" b="1" dirty="0" smtClean="0"/>
              <a:t>미주 </a:t>
            </a:r>
            <a:r>
              <a:rPr lang="ko-KR" altLang="ko-KR" sz="4200" b="1" dirty="0"/>
              <a:t>한인 사회의 </a:t>
            </a:r>
            <a:r>
              <a:rPr lang="ko-KR" altLang="ko-KR" sz="4200" b="1" dirty="0" smtClean="0"/>
              <a:t>특징</a:t>
            </a:r>
            <a:r>
              <a:rPr lang="en-US" altLang="ko-KR" sz="4200" b="1" dirty="0" smtClean="0"/>
              <a:t>4 </a:t>
            </a:r>
            <a:r>
              <a:rPr lang="en-US" altLang="ko-KR" sz="4400" b="1" dirty="0" smtClean="0"/>
              <a:t>/</a:t>
            </a:r>
            <a:r>
              <a:rPr lang="ko-KR" altLang="ko-KR" sz="2700" b="1" i="1" dirty="0" smtClean="0">
                <a:solidFill>
                  <a:srgbClr val="FFFF00"/>
                </a:solidFill>
              </a:rPr>
              <a:t>한인 </a:t>
            </a:r>
            <a:r>
              <a:rPr lang="ko-KR" altLang="ko-KR" sz="2700" b="1" i="1" dirty="0">
                <a:solidFill>
                  <a:srgbClr val="FFFF00"/>
                </a:solidFill>
              </a:rPr>
              <a:t>중심의 지역사회 </a:t>
            </a:r>
            <a:r>
              <a:rPr lang="ko-KR" altLang="ko-KR" sz="2700" b="1" i="1" dirty="0" smtClean="0">
                <a:solidFill>
                  <a:srgbClr val="FFFF00"/>
                </a:solidFill>
              </a:rPr>
              <a:t>형성</a:t>
            </a:r>
            <a:endParaRPr lang="ko-KR" altLang="en-US" sz="3600" i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895" y="1844824"/>
            <a:ext cx="12858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9872" y="2551956"/>
            <a:ext cx="1724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365104"/>
            <a:ext cx="2600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411760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Pew Research Center, June 2012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12360" y="3326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도표 </a:t>
            </a:r>
            <a:r>
              <a:rPr lang="en-US" altLang="ko-KR" b="1" dirty="0" smtClean="0"/>
              <a:t>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74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12062" cy="4724400"/>
          </a:xfrm>
        </p:spPr>
        <p:txBody>
          <a:bodyPr/>
          <a:lstStyle/>
          <a:p>
            <a:endParaRPr lang="en-US" altLang="ko-KR" dirty="0" smtClean="0"/>
          </a:p>
          <a:p>
            <a:pPr algn="ctr"/>
            <a:endParaRPr lang="en-US" altLang="ko-KR" sz="3600" dirty="0" smtClean="0">
              <a:solidFill>
                <a:srgbClr val="FFFF00"/>
              </a:solidFill>
            </a:endParaRPr>
          </a:p>
          <a:p>
            <a:pPr algn="ctr"/>
            <a:r>
              <a:rPr lang="ko-KR" altLang="en-US" sz="4000" b="1" dirty="0" smtClean="0">
                <a:solidFill>
                  <a:srgbClr val="FFFF00"/>
                </a:solidFill>
              </a:rPr>
              <a:t>사명지향적 공동체 발전 </a:t>
            </a:r>
            <a:endParaRPr lang="ko-KR" alt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별지</a:t>
            </a:r>
            <a:r>
              <a:rPr lang="en-US" altLang="ko-KR" dirty="0" smtClean="0"/>
              <a:t>3. / Binder </a:t>
            </a:r>
            <a:r>
              <a:rPr lang="ko-KR" altLang="en-US" dirty="0" smtClean="0"/>
              <a:t>참고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8308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12062" cy="4724400"/>
          </a:xfrm>
        </p:spPr>
        <p:txBody>
          <a:bodyPr/>
          <a:lstStyle/>
          <a:p>
            <a:endParaRPr lang="en-US" altLang="ko-KR" dirty="0" smtClean="0"/>
          </a:p>
          <a:p>
            <a:pPr algn="ctr"/>
            <a:endParaRPr lang="en-US" altLang="ko-KR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altLang="ko-KR" sz="6600" b="1" dirty="0" smtClean="0">
                <a:solidFill>
                  <a:srgbClr val="FFFF00"/>
                </a:solidFill>
              </a:rPr>
              <a:t>SMLJ</a:t>
            </a:r>
          </a:p>
          <a:p>
            <a:pPr algn="ctr"/>
            <a:r>
              <a:rPr lang="en-US" altLang="ko-KR" sz="3600" b="1" dirty="0" smtClean="0"/>
              <a:t>Social Mission for Love and Justice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영상 </a:t>
            </a:r>
            <a:r>
              <a:rPr lang="en-US" altLang="ko-KR" dirty="0" smtClean="0"/>
              <a:t>3.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0143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12062" cy="4724400"/>
          </a:xfrm>
        </p:spPr>
        <p:txBody>
          <a:bodyPr/>
          <a:lstStyle/>
          <a:p>
            <a:endParaRPr lang="en-US" altLang="ko-KR" dirty="0" smtClean="0"/>
          </a:p>
          <a:p>
            <a:pPr algn="ctr"/>
            <a:endParaRPr lang="en-US" altLang="ko-KR" sz="3600" dirty="0" smtClean="0">
              <a:solidFill>
                <a:srgbClr val="FFFF00"/>
              </a:solidFill>
            </a:endParaRPr>
          </a:p>
          <a:p>
            <a:pPr algn="ctr"/>
            <a:r>
              <a:rPr lang="ko-KR" altLang="en-US" sz="4000" b="1" dirty="0" smtClean="0">
                <a:solidFill>
                  <a:srgbClr val="FFFF00"/>
                </a:solidFill>
              </a:rPr>
              <a:t>주예수교회 사역요약 </a:t>
            </a:r>
            <a:r>
              <a:rPr lang="en-US" altLang="ko-KR" sz="4000" b="1" dirty="0" smtClean="0">
                <a:solidFill>
                  <a:srgbClr val="FFFF00"/>
                </a:solidFill>
              </a:rPr>
              <a:t>/</a:t>
            </a:r>
            <a:endParaRPr lang="en-US" altLang="ko-KR" sz="4000" b="1" dirty="0">
              <a:solidFill>
                <a:srgbClr val="FFFF00"/>
              </a:solidFill>
            </a:endParaRPr>
          </a:p>
          <a:p>
            <a:pPr algn="ctr"/>
            <a:r>
              <a:rPr lang="ko-KR" altLang="en-US" sz="4000" b="1" dirty="0" smtClean="0">
                <a:solidFill>
                  <a:srgbClr val="FFFF00"/>
                </a:solidFill>
              </a:rPr>
              <a:t>이웃을 함께 섬기는 선교적 교회</a:t>
            </a:r>
            <a:endParaRPr lang="en-US" altLang="ko-KR" sz="4000" b="1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별지</a:t>
            </a:r>
            <a:r>
              <a:rPr lang="en-US" altLang="ko-KR" dirty="0" smtClean="0"/>
              <a:t>4.  Binder </a:t>
            </a:r>
            <a:r>
              <a:rPr lang="ko-KR" altLang="en-US" dirty="0" smtClean="0"/>
              <a:t>참고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9414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640461"/>
            <a:ext cx="8612062" cy="4724400"/>
          </a:xfrm>
        </p:spPr>
        <p:txBody>
          <a:bodyPr>
            <a:norm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  <a:latin typeface="+mn-ea"/>
              </a:rPr>
              <a:t>1) </a:t>
            </a:r>
            <a:r>
              <a:rPr lang="ko-KR" altLang="en-US" sz="3200" dirty="0" smtClean="0">
                <a:solidFill>
                  <a:srgbClr val="FFFF00"/>
                </a:solidFill>
                <a:latin typeface="+mn-ea"/>
              </a:rPr>
              <a:t>명목적인 </a:t>
            </a:r>
            <a:r>
              <a:rPr lang="ko-KR" altLang="en-US" sz="3200" dirty="0">
                <a:solidFill>
                  <a:srgbClr val="FFFF00"/>
                </a:solidFill>
                <a:latin typeface="+mn-ea"/>
              </a:rPr>
              <a:t>그리스도인에 대해서 우려한다</a:t>
            </a:r>
            <a:endParaRPr lang="en-US" altLang="ko-KR" sz="3200" dirty="0">
              <a:solidFill>
                <a:srgbClr val="FFFF00"/>
              </a:solidFill>
              <a:latin typeface="+mn-ea"/>
            </a:endParaRPr>
          </a:p>
          <a:p>
            <a:r>
              <a:rPr lang="en-US" altLang="ko-KR" sz="3200" dirty="0" smtClean="0">
                <a:solidFill>
                  <a:srgbClr val="FFFF00"/>
                </a:solidFill>
                <a:latin typeface="+mn-ea"/>
              </a:rPr>
              <a:t>2) </a:t>
            </a:r>
            <a:r>
              <a:rPr lang="ko-KR" altLang="en-US" sz="3200" dirty="0" smtClean="0">
                <a:solidFill>
                  <a:srgbClr val="FFFF00"/>
                </a:solidFill>
                <a:latin typeface="+mn-ea"/>
              </a:rPr>
              <a:t>교인등록은 간단한 문제가 아니다</a:t>
            </a:r>
            <a:endParaRPr lang="en-US" altLang="ko-KR" sz="3200" dirty="0">
              <a:solidFill>
                <a:srgbClr val="FFFF00"/>
              </a:solidFill>
              <a:latin typeface="+mn-ea"/>
            </a:endParaRPr>
          </a:p>
          <a:p>
            <a:r>
              <a:rPr lang="en-US" altLang="ko-KR" sz="3200" dirty="0" smtClean="0">
                <a:solidFill>
                  <a:srgbClr val="FFFF00"/>
                </a:solidFill>
                <a:latin typeface="+mn-ea"/>
              </a:rPr>
              <a:t>3) </a:t>
            </a:r>
            <a:r>
              <a:rPr lang="ko-KR" altLang="en-US" sz="3200" dirty="0" smtClean="0">
                <a:solidFill>
                  <a:srgbClr val="FFFF00"/>
                </a:solidFill>
                <a:latin typeface="+mn-ea"/>
              </a:rPr>
              <a:t>그들은 하나된 공동체이다</a:t>
            </a:r>
            <a:endParaRPr lang="en-US" altLang="ko-KR" sz="3200" dirty="0" smtClean="0">
              <a:solidFill>
                <a:srgbClr val="FFFF00"/>
              </a:solidFill>
              <a:latin typeface="+mn-ea"/>
            </a:endParaRPr>
          </a:p>
          <a:p>
            <a:r>
              <a:rPr lang="en-US" altLang="ko-KR" sz="3200" dirty="0" smtClean="0">
                <a:solidFill>
                  <a:srgbClr val="FFFF00"/>
                </a:solidFill>
                <a:latin typeface="+mn-ea"/>
              </a:rPr>
              <a:t>4) </a:t>
            </a:r>
            <a:r>
              <a:rPr lang="ko-KR" altLang="en-US" sz="3200" dirty="0" smtClean="0">
                <a:solidFill>
                  <a:srgbClr val="FFFF00"/>
                </a:solidFill>
                <a:latin typeface="+mn-ea"/>
              </a:rPr>
              <a:t>성도에게 분명한 기대를 가지고 있다</a:t>
            </a:r>
            <a:endParaRPr lang="en-US" altLang="ko-KR" sz="3200" dirty="0" smtClean="0">
              <a:solidFill>
                <a:srgbClr val="FFFF00"/>
              </a:solidFill>
              <a:latin typeface="+mn-ea"/>
            </a:endParaRPr>
          </a:p>
          <a:p>
            <a:r>
              <a:rPr lang="en-US" altLang="ko-KR" sz="3200" dirty="0" smtClean="0">
                <a:solidFill>
                  <a:srgbClr val="FFFF00"/>
                </a:solidFill>
                <a:latin typeface="+mn-ea"/>
              </a:rPr>
              <a:t>5) </a:t>
            </a:r>
            <a:r>
              <a:rPr lang="ko-KR" altLang="en-US" sz="3200" dirty="0" smtClean="0">
                <a:solidFill>
                  <a:srgbClr val="FFFF00"/>
                </a:solidFill>
                <a:latin typeface="+mn-ea"/>
              </a:rPr>
              <a:t>교회에 대한 분명한 기대를 가지고 있다</a:t>
            </a:r>
            <a:r>
              <a:rPr lang="ko-KR" altLang="en-US" sz="3600" dirty="0" smtClean="0">
                <a:solidFill>
                  <a:srgbClr val="FFFF00"/>
                </a:solidFill>
                <a:latin typeface="+mn-ea"/>
              </a:rPr>
              <a:t> </a:t>
            </a:r>
            <a:endParaRPr lang="en-US" altLang="ko-KR" sz="3600" dirty="0" smtClean="0">
              <a:solidFill>
                <a:srgbClr val="FFFF00"/>
              </a:solidFill>
              <a:latin typeface="+mn-ea"/>
            </a:endParaRPr>
          </a:p>
          <a:p>
            <a:endParaRPr lang="en-US" altLang="ko-KR" sz="3600" dirty="0">
              <a:solidFill>
                <a:srgbClr val="FFFF00"/>
              </a:solidFill>
              <a:latin typeface="+mn-ea"/>
            </a:endParaRPr>
          </a:p>
          <a:p>
            <a:pPr algn="r"/>
            <a:r>
              <a:rPr lang="en-US" altLang="ko-KR" sz="3600" dirty="0" smtClean="0">
                <a:solidFill>
                  <a:srgbClr val="FFFF00"/>
                </a:solidFill>
                <a:latin typeface="+mn-ea"/>
              </a:rPr>
              <a:t>- Shaped by God’s Heart</a:t>
            </a:r>
          </a:p>
          <a:p>
            <a:pPr marL="514350" indent="-514350">
              <a:buAutoNum type="arabicParenR"/>
            </a:pPr>
            <a:endParaRPr lang="ko-KR" altLang="en-US" sz="3200" dirty="0">
              <a:solidFill>
                <a:srgbClr val="FFFF00"/>
              </a:solidFill>
              <a:latin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9036496" cy="1066800"/>
          </a:xfrm>
        </p:spPr>
        <p:txBody>
          <a:bodyPr>
            <a:noAutofit/>
          </a:bodyPr>
          <a:lstStyle/>
          <a:p>
            <a:r>
              <a:rPr lang="ko-KR" altLang="en-US" sz="39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결론</a:t>
            </a:r>
            <a:r>
              <a:rPr lang="en-US" altLang="ko-KR" sz="39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39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/  </a:t>
            </a:r>
            <a:r>
              <a:rPr lang="en-US" altLang="ko-K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1. </a:t>
            </a:r>
            <a:r>
              <a:rPr lang="ko-KR" altLang="en-US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사명 </a:t>
            </a:r>
            <a:r>
              <a:rPr lang="ko-KR" alt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지향적 교회</a:t>
            </a:r>
            <a:r>
              <a:rPr lang="ko-KR" altLang="en-US" sz="3600" dirty="0"/>
              <a:t> </a:t>
            </a:r>
            <a:r>
              <a:rPr lang="en-US" altLang="ko-KR" sz="2000" dirty="0"/>
              <a:t>(Missional Church)</a:t>
            </a:r>
            <a:r>
              <a:rPr lang="ko-KR" alt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의</a:t>
            </a:r>
            <a:r>
              <a:rPr lang="en-US" altLang="ko-KR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ko-KR" alt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기준 </a:t>
            </a:r>
            <a:endParaRPr lang="ko-KR" altLang="en-US" sz="39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12062" cy="4724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1)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분명한 목적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: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핵심가치 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(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하나님 나라에 대한 소망</a:t>
            </a:r>
            <a:endParaRPr lang="en-US" altLang="ko-KR" sz="2800" dirty="0" smtClean="0">
              <a:solidFill>
                <a:srgbClr val="FFFF00"/>
              </a:solidFill>
              <a:latin typeface="+mn-ea"/>
            </a:endParaRPr>
          </a:p>
          <a:p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   과 열정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) </a:t>
            </a:r>
          </a:p>
          <a:p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2)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리더십 개발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: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신앙적성품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,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헌신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,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능력 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(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지식이 아닌 </a:t>
            </a:r>
            <a:endParaRPr lang="en-US" altLang="ko-KR" sz="2800" dirty="0" smtClean="0">
              <a:solidFill>
                <a:srgbClr val="FFFF00"/>
              </a:solidFill>
              <a:latin typeface="+mn-ea"/>
            </a:endParaRPr>
          </a:p>
          <a:p>
            <a:r>
              <a:rPr lang="en-US" altLang="ko-KR" sz="2800" dirty="0">
                <a:solidFill>
                  <a:srgbClr val="FFFF00"/>
                </a:solidFill>
                <a:latin typeface="+mn-ea"/>
              </a:rPr>
              <a:t> 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 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순종의 훈련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) </a:t>
            </a:r>
          </a:p>
          <a:p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3)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구조와 전략 수립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: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사명에 따른 변화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,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변화를 위한 </a:t>
            </a:r>
            <a:endParaRPr lang="en-US" altLang="ko-KR" sz="2800" dirty="0" smtClean="0">
              <a:solidFill>
                <a:srgbClr val="FFFF00"/>
              </a:solidFill>
              <a:latin typeface="+mn-ea"/>
            </a:endParaRPr>
          </a:p>
          <a:p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   결단</a:t>
            </a:r>
            <a:endParaRPr lang="en-US" altLang="ko-KR" sz="2800" dirty="0" smtClean="0">
              <a:solidFill>
                <a:srgbClr val="FFFF00"/>
              </a:solidFill>
              <a:latin typeface="+mn-ea"/>
            </a:endParaRPr>
          </a:p>
          <a:p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4)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세상으로 파송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: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개인적으로 믿음의 삶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,                        </a:t>
            </a:r>
          </a:p>
          <a:p>
            <a:r>
              <a:rPr lang="en-US" altLang="ko-KR" sz="2800" dirty="0">
                <a:solidFill>
                  <a:srgbClr val="FFFF00"/>
                </a:solidFill>
                <a:latin typeface="+mn-ea"/>
              </a:rPr>
              <a:t> 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                      </a:t>
            </a:r>
            <a:r>
              <a:rPr lang="ko-KR" altLang="en-US" sz="2800" dirty="0" smtClean="0">
                <a:solidFill>
                  <a:srgbClr val="FFFF00"/>
                </a:solidFill>
                <a:latin typeface="+mn-ea"/>
              </a:rPr>
              <a:t>교회적으로 세상의 빛</a:t>
            </a:r>
            <a:endParaRPr lang="en-US" altLang="ko-KR" sz="2800" dirty="0" smtClean="0">
              <a:solidFill>
                <a:srgbClr val="FFFF00"/>
              </a:solidFill>
              <a:latin typeface="+mn-ea"/>
            </a:endParaRPr>
          </a:p>
          <a:p>
            <a:r>
              <a:rPr lang="en-US" altLang="ko-KR" sz="2800" dirty="0">
                <a:solidFill>
                  <a:srgbClr val="FFFF00"/>
                </a:solidFill>
                <a:latin typeface="+mn-ea"/>
              </a:rPr>
              <a:t> </a:t>
            </a:r>
            <a:r>
              <a:rPr lang="en-US" altLang="ko-KR" sz="2800" dirty="0" smtClean="0">
                <a:solidFill>
                  <a:srgbClr val="FFFF00"/>
                </a:solidFill>
                <a:latin typeface="+mn-ea"/>
              </a:rPr>
              <a:t>   </a:t>
            </a:r>
            <a:endParaRPr lang="ko-KR" altLang="en-US" sz="3200" dirty="0">
              <a:solidFill>
                <a:srgbClr val="FFFF00"/>
              </a:solidFill>
              <a:latin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9036496" cy="1066800"/>
          </a:xfrm>
        </p:spPr>
        <p:txBody>
          <a:bodyPr>
            <a:noAutofit/>
          </a:bodyPr>
          <a:lstStyle/>
          <a:p>
            <a:r>
              <a:rPr lang="ko-KR" altLang="en-US" sz="39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결론</a:t>
            </a:r>
            <a:r>
              <a:rPr lang="en-US" altLang="ko-KR" sz="39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/ 2. </a:t>
            </a:r>
            <a:r>
              <a:rPr lang="ko-KR" altLang="en-US" sz="39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사명적교회 적용 과제</a:t>
            </a:r>
            <a:endParaRPr lang="ko-KR" altLang="en-US" sz="39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96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96038" cy="4724400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1. </a:t>
            </a:r>
            <a:r>
              <a:rPr lang="ko-KR" altLang="en-US" sz="2800" dirty="0" smtClean="0"/>
              <a:t>비폭력이란 </a:t>
            </a:r>
            <a:r>
              <a:rPr lang="ko-KR" altLang="en-US" sz="2800" dirty="0"/>
              <a:t>상대를 두려워하는 </a:t>
            </a:r>
            <a:r>
              <a:rPr lang="ko-KR" altLang="en-US" sz="2800" dirty="0" smtClean="0"/>
              <a:t>비겁자의  방법이  </a:t>
            </a:r>
            <a:endParaRPr lang="en-US" altLang="ko-KR" sz="2800" dirty="0" smtClean="0"/>
          </a:p>
          <a:p>
            <a:r>
              <a:rPr lang="ko-KR" altLang="en-US" sz="2800" dirty="0" smtClean="0"/>
              <a:t>    아니다</a:t>
            </a:r>
            <a:r>
              <a:rPr lang="en-US" sz="2800" dirty="0"/>
              <a:t>. </a:t>
            </a:r>
          </a:p>
          <a:p>
            <a:r>
              <a:rPr lang="en-US" sz="2800" dirty="0"/>
              <a:t>2. </a:t>
            </a:r>
            <a:r>
              <a:rPr lang="ko-KR" altLang="en-US" sz="2800" dirty="0"/>
              <a:t>비폭력을 통해서 상대방의 이해와 우정을 </a:t>
            </a:r>
            <a:r>
              <a:rPr lang="ko-KR" altLang="en-US" sz="2800" dirty="0" smtClean="0"/>
              <a:t>얻고자  </a:t>
            </a:r>
            <a:endParaRPr lang="en-US" altLang="ko-KR" sz="2800" dirty="0" smtClean="0"/>
          </a:p>
          <a:p>
            <a:r>
              <a:rPr lang="en-US" altLang="ko-KR" sz="2800" dirty="0" smtClean="0"/>
              <a:t>    </a:t>
            </a:r>
            <a:r>
              <a:rPr lang="ko-KR" altLang="en-US" sz="2800" dirty="0" smtClean="0"/>
              <a:t>하는 </a:t>
            </a:r>
            <a:r>
              <a:rPr lang="ko-KR" altLang="en-US" sz="2800" dirty="0"/>
              <a:t>것이지</a:t>
            </a:r>
            <a:r>
              <a:rPr lang="en-US" sz="2800" dirty="0"/>
              <a:t>, </a:t>
            </a:r>
            <a:r>
              <a:rPr lang="ko-KR" altLang="en-US" sz="2800" dirty="0"/>
              <a:t>상대를 증오하거나 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좌절시키고자                 </a:t>
            </a:r>
            <a:endParaRPr lang="en-US" altLang="ko-KR" sz="2800" dirty="0" smtClean="0"/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</a:t>
            </a:r>
            <a:r>
              <a:rPr lang="ko-KR" altLang="en-US" sz="2800" dirty="0" smtClean="0"/>
              <a:t> </a:t>
            </a:r>
            <a:r>
              <a:rPr lang="ko-KR" altLang="en-US" sz="2800" dirty="0"/>
              <a:t>하는 것이 아니다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3. </a:t>
            </a:r>
            <a:r>
              <a:rPr lang="ko-KR" altLang="en-US" sz="2800" dirty="0" smtClean="0"/>
              <a:t>비폭력 </a:t>
            </a:r>
            <a:r>
              <a:rPr lang="ko-KR" altLang="en-US" sz="2800" dirty="0"/>
              <a:t>저항이란 악의 구조에 반대하는 </a:t>
            </a:r>
            <a:r>
              <a:rPr lang="ko-KR" altLang="en-US" sz="2800" dirty="0" smtClean="0"/>
              <a:t>것이지</a:t>
            </a:r>
            <a:r>
              <a:rPr lang="en-US" sz="2800" dirty="0" smtClean="0"/>
              <a:t>,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ko-KR" altLang="en-US" sz="2800" dirty="0"/>
              <a:t>사람</a:t>
            </a:r>
            <a:r>
              <a:rPr lang="en-US" sz="2800" dirty="0"/>
              <a:t>  </a:t>
            </a:r>
            <a:r>
              <a:rPr lang="ko-KR" altLang="en-US" sz="2800" dirty="0"/>
              <a:t>그 자체에 대항하는 것이 </a:t>
            </a:r>
            <a:r>
              <a:rPr lang="ko-KR" altLang="en-US" sz="2800" dirty="0" smtClean="0"/>
              <a:t>아니다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별지</a:t>
            </a:r>
            <a:r>
              <a:rPr lang="en-US" altLang="ko-KR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2/ </a:t>
            </a:r>
            <a:r>
              <a:rPr lang="ko-KR" alt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킹의 </a:t>
            </a:r>
            <a:r>
              <a:rPr lang="ko-KR" alt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비폭력 철학 </a:t>
            </a:r>
            <a:r>
              <a:rPr lang="en-US" altLang="ko-KR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6</a:t>
            </a:r>
            <a:r>
              <a:rPr lang="en-US" altLang="ko-KR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원칙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96038" cy="4724400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4. </a:t>
            </a:r>
            <a:r>
              <a:rPr lang="ko-KR" altLang="en-US" sz="2800" dirty="0"/>
              <a:t>비폭력 저항이란 복수심을 품지 </a:t>
            </a:r>
            <a:r>
              <a:rPr lang="ko-KR" altLang="en-US" sz="2800" dirty="0" smtClean="0"/>
              <a:t>않고도 상대방이 </a:t>
            </a:r>
            <a:endParaRPr lang="en-US" altLang="ko-KR" sz="2800" dirty="0" smtClean="0"/>
          </a:p>
          <a:p>
            <a:r>
              <a:rPr lang="en-US" altLang="ko-KR" sz="2800" dirty="0" smtClean="0"/>
              <a:t>     </a:t>
            </a:r>
            <a:r>
              <a:rPr lang="ko-KR" altLang="en-US" sz="2800" dirty="0" smtClean="0"/>
              <a:t>주는 </a:t>
            </a:r>
            <a:r>
              <a:rPr lang="ko-KR" altLang="en-US" sz="2800" dirty="0"/>
              <a:t>고통을 순수히 </a:t>
            </a:r>
            <a:r>
              <a:rPr lang="ko-KR" altLang="en-US" sz="2800" dirty="0" smtClean="0"/>
              <a:t>감수하는 것이다</a:t>
            </a:r>
            <a:r>
              <a:rPr lang="en-US" sz="2800" dirty="0"/>
              <a:t>. </a:t>
            </a:r>
          </a:p>
          <a:p>
            <a:r>
              <a:rPr lang="en-US" altLang="ko-KR" sz="2800" dirty="0" smtClean="0"/>
              <a:t>5. </a:t>
            </a:r>
            <a:r>
              <a:rPr lang="ko-KR" altLang="en-US" sz="2800" dirty="0" smtClean="0"/>
              <a:t>비폭력 </a:t>
            </a:r>
            <a:r>
              <a:rPr lang="ko-KR" altLang="en-US" sz="2800" dirty="0"/>
              <a:t>저항이란 육체적 폭력 </a:t>
            </a:r>
            <a:r>
              <a:rPr lang="ko-KR" altLang="en-US" sz="2800" dirty="0" smtClean="0"/>
              <a:t>뿐만</a:t>
            </a:r>
            <a:r>
              <a:rPr lang="en-US" altLang="ko-KR" sz="2800" dirty="0" smtClean="0"/>
              <a:t>  </a:t>
            </a:r>
            <a:r>
              <a:rPr lang="ko-KR" altLang="en-US" sz="2800" dirty="0"/>
              <a:t>아니라</a:t>
            </a:r>
            <a:r>
              <a:rPr lang="en-US" sz="2800" dirty="0"/>
              <a:t>, </a:t>
            </a:r>
            <a:r>
              <a:rPr lang="ko-KR" altLang="en-US" sz="2800" dirty="0"/>
              <a:t>영적인 </a:t>
            </a:r>
            <a:endParaRPr lang="en-US" altLang="ko-KR" sz="2800" dirty="0"/>
          </a:p>
          <a:p>
            <a:pPr lvl="1" indent="0">
              <a:buNone/>
            </a:pPr>
            <a:r>
              <a:rPr lang="ko-KR" altLang="en-US" sz="2600" dirty="0" smtClean="0"/>
              <a:t>   내적 </a:t>
            </a:r>
            <a:r>
              <a:rPr lang="ko-KR" altLang="en-US" sz="2600" dirty="0"/>
              <a:t>폭력까지도 배제한다</a:t>
            </a:r>
            <a:r>
              <a:rPr lang="en-US" sz="2600" dirty="0"/>
              <a:t>. </a:t>
            </a:r>
          </a:p>
          <a:p>
            <a:r>
              <a:rPr lang="en-US" sz="2800" dirty="0"/>
              <a:t>6. </a:t>
            </a:r>
            <a:r>
              <a:rPr lang="ko-KR" altLang="en-US" sz="2800" dirty="0" smtClean="0"/>
              <a:t>비폭력 </a:t>
            </a:r>
            <a:r>
              <a:rPr lang="ko-KR" altLang="en-US" sz="2800" dirty="0"/>
              <a:t>저항운동은 우주는 결국 </a:t>
            </a:r>
            <a:r>
              <a:rPr lang="ko-KR" altLang="en-US" sz="2800" dirty="0" smtClean="0"/>
              <a:t>정의의</a:t>
            </a:r>
            <a:r>
              <a:rPr lang="en-US" altLang="ko-KR" sz="2800" dirty="0" smtClean="0"/>
              <a:t>  </a:t>
            </a:r>
            <a:r>
              <a:rPr lang="ko-KR" altLang="en-US" sz="2800" dirty="0" smtClean="0"/>
              <a:t>편에 </a:t>
            </a:r>
            <a:endParaRPr lang="en-US" altLang="ko-KR" sz="2800" dirty="0" smtClean="0"/>
          </a:p>
          <a:p>
            <a:r>
              <a:rPr lang="en-US" altLang="ko-KR" sz="2800" dirty="0" smtClean="0"/>
              <a:t>     </a:t>
            </a:r>
            <a:r>
              <a:rPr lang="ko-KR" altLang="en-US" sz="2800" dirty="0" smtClean="0"/>
              <a:t>서있다는 </a:t>
            </a:r>
            <a:r>
              <a:rPr lang="ko-KR" altLang="en-US" sz="2800" dirty="0"/>
              <a:t>확신에 근거하고 있다</a:t>
            </a:r>
            <a:r>
              <a:rPr lang="en-US" sz="2800" dirty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dirty="0" smtClean="0"/>
              <a:t>- </a:t>
            </a:r>
            <a:r>
              <a:rPr lang="ko-KR" altLang="en-US" b="1" i="1" dirty="0" smtClean="0"/>
              <a:t>자유를 </a:t>
            </a:r>
            <a:r>
              <a:rPr lang="ko-KR" altLang="en-US" b="1" i="1" dirty="0"/>
              <a:t>향한 행진</a:t>
            </a:r>
            <a:r>
              <a:rPr lang="en-US" b="1" i="1" dirty="0"/>
              <a:t> (Stride Toward Freedom</a:t>
            </a:r>
            <a:r>
              <a:rPr lang="en-US" b="1" i="1" dirty="0" smtClean="0"/>
              <a:t>) 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킹의 </a:t>
            </a:r>
            <a:r>
              <a:rPr lang="ko-KR" alt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비폭력 철학 </a:t>
            </a:r>
            <a:r>
              <a:rPr lang="en-US" altLang="ko-KR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6</a:t>
            </a:r>
            <a:r>
              <a:rPr lang="en-US" altLang="ko-KR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원칙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392700"/>
            <a:ext cx="8540054" cy="5394960"/>
          </a:xfrm>
        </p:spPr>
        <p:txBody>
          <a:bodyPr>
            <a:normAutofit/>
          </a:bodyPr>
          <a:lstStyle/>
          <a:p>
            <a:pPr marL="514350" indent="-514350"/>
            <a:endParaRPr lang="en-US" altLang="ko-KR" sz="500" b="1" dirty="0" smtClean="0">
              <a:solidFill>
                <a:srgbClr val="FFFF00"/>
              </a:solidFill>
            </a:endParaRPr>
          </a:p>
          <a:p>
            <a:pPr marL="514350" indent="-514350"/>
            <a:r>
              <a:rPr lang="en-US" altLang="ko-KR" sz="3200" b="1" dirty="0" smtClean="0">
                <a:solidFill>
                  <a:srgbClr val="FFFF00"/>
                </a:solidFill>
              </a:rPr>
              <a:t>	Stage 1) </a:t>
            </a:r>
            <a:r>
              <a:rPr lang="ko-KR" altLang="en-US" sz="3200" b="1" dirty="0" smtClean="0">
                <a:solidFill>
                  <a:srgbClr val="FFFF00"/>
                </a:solidFill>
              </a:rPr>
              <a:t>인종차별의 발전 단계</a:t>
            </a:r>
            <a:r>
              <a:rPr lang="en-US" altLang="ko-KR" sz="3200" b="1" dirty="0" smtClean="0">
                <a:solidFill>
                  <a:srgbClr val="FFFF00"/>
                </a:solidFill>
              </a:rPr>
              <a:t>:                                                         </a:t>
            </a:r>
          </a:p>
          <a:p>
            <a:pPr marL="342900" indent="-342900"/>
            <a:r>
              <a:rPr lang="en-US" altLang="ko-KR" sz="3200" b="1" dirty="0" smtClean="0">
                <a:solidFill>
                  <a:srgbClr val="FFFF00"/>
                </a:solidFill>
              </a:rPr>
              <a:t>		</a:t>
            </a:r>
            <a:r>
              <a:rPr lang="ko-KR" altLang="en-US" sz="3000" dirty="0" smtClean="0"/>
              <a:t>편견 </a:t>
            </a:r>
            <a:r>
              <a:rPr lang="en-US" altLang="ko-KR" sz="3000" i="1" dirty="0" smtClean="0"/>
              <a:t>(Prejudice) </a:t>
            </a:r>
            <a:r>
              <a:rPr lang="en-US" altLang="ko-KR" sz="3000" dirty="0" smtClean="0"/>
              <a:t>=&gt; </a:t>
            </a:r>
            <a:r>
              <a:rPr lang="ko-KR" altLang="en-US" sz="3000" dirty="0" smtClean="0"/>
              <a:t>구별 </a:t>
            </a:r>
            <a:r>
              <a:rPr lang="en-US" altLang="ko-KR" sz="3000" i="1" dirty="0" smtClean="0"/>
              <a:t>(Segregation) </a:t>
            </a:r>
            <a:r>
              <a:rPr lang="en-US" altLang="ko-KR" sz="3000" dirty="0" smtClean="0"/>
              <a:t>=&gt;      </a:t>
            </a:r>
          </a:p>
          <a:p>
            <a:pPr marL="342900" indent="-342900"/>
            <a:r>
              <a:rPr lang="en-US" altLang="ko-KR" sz="3000" dirty="0" smtClean="0"/>
              <a:t>		</a:t>
            </a:r>
            <a:r>
              <a:rPr lang="ko-KR" altLang="en-US" sz="3000" dirty="0" smtClean="0"/>
              <a:t>차별 </a:t>
            </a:r>
            <a:r>
              <a:rPr lang="en-US" altLang="ko-KR" sz="3000" i="1" dirty="0" smtClean="0"/>
              <a:t>(Discrimination) </a:t>
            </a:r>
            <a:r>
              <a:rPr lang="en-US" altLang="ko-KR" sz="3000" dirty="0" smtClean="0"/>
              <a:t>=&gt; </a:t>
            </a:r>
            <a:r>
              <a:rPr lang="ko-KR" altLang="en-US" sz="3000" dirty="0" smtClean="0"/>
              <a:t>부당한 취급 </a:t>
            </a:r>
            <a:r>
              <a:rPr lang="en-US" altLang="ko-KR" sz="3000" i="1" dirty="0" smtClean="0"/>
              <a:t>(Unfair)</a:t>
            </a:r>
          </a:p>
          <a:p>
            <a:pPr marL="342900" indent="-342900"/>
            <a:endParaRPr lang="en-US" altLang="ko-KR" sz="1000" i="1" dirty="0" smtClean="0"/>
          </a:p>
          <a:p>
            <a:pPr marL="342900" indent="-342900"/>
            <a:r>
              <a:rPr lang="en-US" altLang="ko-KR" sz="1400" b="1" dirty="0" smtClean="0">
                <a:solidFill>
                  <a:srgbClr val="FFFF00"/>
                </a:solidFill>
              </a:rPr>
              <a:t>	    </a:t>
            </a:r>
            <a:r>
              <a:rPr lang="en-US" altLang="ko-KR" sz="3200" b="1" dirty="0">
                <a:solidFill>
                  <a:srgbClr val="FFFF00"/>
                </a:solidFill>
              </a:rPr>
              <a:t>Stage 2)</a:t>
            </a:r>
            <a:r>
              <a:rPr lang="en-US" altLang="ko-KR" sz="3200" b="1" dirty="0" smtClean="0">
                <a:solidFill>
                  <a:srgbClr val="FFFF00"/>
                </a:solidFill>
              </a:rPr>
              <a:t> </a:t>
            </a:r>
            <a:r>
              <a:rPr lang="ko-KR" altLang="en-US" sz="3200" b="1" dirty="0" smtClean="0">
                <a:solidFill>
                  <a:srgbClr val="FFFF00"/>
                </a:solidFill>
              </a:rPr>
              <a:t>인종차별의 사회 현상화</a:t>
            </a:r>
            <a:r>
              <a:rPr lang="en-US" altLang="ko-KR" sz="3200" b="1" dirty="0" smtClean="0">
                <a:solidFill>
                  <a:srgbClr val="FFFF00"/>
                </a:solidFill>
              </a:rPr>
              <a:t>:                                                     </a:t>
            </a:r>
          </a:p>
          <a:p>
            <a:pPr marL="342900" lvl="1" indent="-342900">
              <a:spcBef>
                <a:spcPts val="1200"/>
              </a:spcBef>
              <a:buClr>
                <a:schemeClr val="accent5"/>
              </a:buClr>
              <a:buNone/>
            </a:pPr>
            <a:r>
              <a:rPr lang="en-US" altLang="ko-KR" sz="3000" b="1" dirty="0" smtClean="0">
                <a:solidFill>
                  <a:srgbClr val="FFFF00"/>
                </a:solidFill>
              </a:rPr>
              <a:t>		</a:t>
            </a:r>
            <a:r>
              <a:rPr lang="ko-KR" altLang="en-US" sz="3000" spc="30" dirty="0" smtClean="0"/>
              <a:t>개인적인 행동 </a:t>
            </a:r>
            <a:r>
              <a:rPr lang="en-US" altLang="ko-KR" sz="3000" i="1" spc="30" dirty="0" smtClean="0"/>
              <a:t>(Individual Behavior)</a:t>
            </a:r>
            <a:r>
              <a:rPr lang="ko-KR" altLang="en-US" sz="3000" i="1" spc="30" dirty="0" smtClean="0"/>
              <a:t> </a:t>
            </a:r>
            <a:r>
              <a:rPr lang="en-US" altLang="ko-KR" sz="3000" spc="30" dirty="0" smtClean="0"/>
              <a:t>=&gt;                               </a:t>
            </a:r>
          </a:p>
          <a:p>
            <a:pPr marL="342900" lvl="1" indent="-342900">
              <a:spcBef>
                <a:spcPts val="1200"/>
              </a:spcBef>
              <a:buClr>
                <a:schemeClr val="accent5"/>
              </a:buClr>
              <a:buNone/>
            </a:pPr>
            <a:r>
              <a:rPr lang="en-US" altLang="ko-KR" sz="3000" spc="30" dirty="0" smtClean="0"/>
              <a:t>		</a:t>
            </a:r>
            <a:r>
              <a:rPr lang="ko-KR" altLang="en-US" sz="3000" spc="30" dirty="0" smtClean="0"/>
              <a:t>사회구조 </a:t>
            </a:r>
            <a:r>
              <a:rPr lang="en-US" altLang="ko-KR" sz="3000" i="1" spc="30" dirty="0" smtClean="0"/>
              <a:t>(Social Structure) </a:t>
            </a:r>
            <a:r>
              <a:rPr lang="en-US" altLang="ko-KR" sz="3000" spc="30" dirty="0" smtClean="0"/>
              <a:t>=&gt; </a:t>
            </a:r>
          </a:p>
          <a:p>
            <a:pPr marL="342900" lvl="1" indent="-342900">
              <a:spcBef>
                <a:spcPts val="1200"/>
              </a:spcBef>
              <a:buClr>
                <a:schemeClr val="accent5"/>
              </a:buClr>
              <a:buNone/>
            </a:pPr>
            <a:r>
              <a:rPr lang="en-US" altLang="ko-KR" sz="3000" spc="30" dirty="0" smtClean="0"/>
              <a:t>		</a:t>
            </a:r>
            <a:r>
              <a:rPr lang="ko-KR" altLang="en-US" sz="3000" spc="30" dirty="0" smtClean="0"/>
              <a:t>문화현상 </a:t>
            </a:r>
            <a:r>
              <a:rPr lang="en-US" altLang="ko-KR" sz="3000" i="1" spc="30" dirty="0" smtClean="0"/>
              <a:t>(Culture)</a:t>
            </a:r>
          </a:p>
          <a:p>
            <a:pPr marL="342900" indent="-342900"/>
            <a:endParaRPr lang="en-US" altLang="ko-KR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108006" cy="1112168"/>
          </a:xfrm>
        </p:spPr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킹의 </a:t>
            </a:r>
            <a:r>
              <a:rPr lang="ko-KR" alt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인권운동 전략 </a:t>
            </a:r>
            <a:r>
              <a:rPr lang="en-US" altLang="ko-KR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r>
              <a:rPr lang="ko-KR" alt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단계</a:t>
            </a:r>
            <a:endParaRPr lang="en-US" altLang="en-US" sz="4400" dirty="0" smtClean="0">
              <a:solidFill>
                <a:schemeClr val="accent3">
                  <a:lumMod val="20000"/>
                  <a:lumOff val="8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392700"/>
            <a:ext cx="8468046" cy="5708708"/>
          </a:xfrm>
        </p:spPr>
        <p:txBody>
          <a:bodyPr>
            <a:normAutofit fontScale="47500" lnSpcReduction="20000"/>
          </a:bodyPr>
          <a:lstStyle/>
          <a:p>
            <a:pPr marL="342900" indent="-342900"/>
            <a:endParaRPr lang="en-US" altLang="ko-KR" sz="1100" dirty="0" smtClean="0"/>
          </a:p>
          <a:p>
            <a:pPr marL="342900" indent="-342900">
              <a:lnSpc>
                <a:spcPct val="120000"/>
              </a:lnSpc>
            </a:pPr>
            <a:r>
              <a:rPr lang="en-US" altLang="ko-KR" sz="6700" b="1" dirty="0" smtClean="0">
                <a:solidFill>
                  <a:srgbClr val="FFFF00"/>
                </a:solidFill>
              </a:rPr>
              <a:t>	  Stage 3) </a:t>
            </a:r>
            <a:r>
              <a:rPr lang="ko-KR" altLang="en-US" sz="6700" b="1" dirty="0" smtClean="0">
                <a:solidFill>
                  <a:srgbClr val="FFFF00"/>
                </a:solidFill>
              </a:rPr>
              <a:t>인종차별적인 개인행동화</a:t>
            </a:r>
            <a:r>
              <a:rPr lang="en-US" altLang="ko-KR" sz="6700" b="1" dirty="0" smtClean="0">
                <a:solidFill>
                  <a:srgbClr val="FFFF00"/>
                </a:solidFill>
              </a:rPr>
              <a:t>: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ko-KR" sz="5100" dirty="0" smtClean="0"/>
              <a:t>		</a:t>
            </a:r>
            <a:r>
              <a:rPr lang="ko-KR" altLang="en-US" sz="5900" dirty="0" smtClean="0"/>
              <a:t>편견의식 </a:t>
            </a:r>
            <a:r>
              <a:rPr lang="en-US" altLang="ko-KR" sz="5900" i="1" dirty="0" smtClean="0"/>
              <a:t>(Prejudice</a:t>
            </a:r>
            <a:r>
              <a:rPr lang="en-US" altLang="ko-KR" sz="5900" dirty="0" smtClean="0"/>
              <a:t>)</a:t>
            </a:r>
            <a:r>
              <a:rPr lang="ko-KR" altLang="en-US" sz="5900" dirty="0" smtClean="0"/>
              <a:t> </a:t>
            </a:r>
            <a:r>
              <a:rPr lang="en-US" altLang="ko-KR" sz="5900" dirty="0" smtClean="0"/>
              <a:t>=&gt; </a:t>
            </a:r>
            <a:r>
              <a:rPr lang="ko-KR" altLang="en-US" sz="5900" dirty="0" smtClean="0"/>
              <a:t>좌절감 </a:t>
            </a:r>
            <a:r>
              <a:rPr lang="en-US" altLang="ko-KR" sz="5900" i="1" dirty="0" smtClean="0"/>
              <a:t>(Frustration)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ko-KR" sz="5900" dirty="0" smtClean="0"/>
              <a:t>		=&gt; </a:t>
            </a:r>
            <a:r>
              <a:rPr lang="ko-KR" altLang="en-US" sz="5900" dirty="0" smtClean="0"/>
              <a:t>공격적 행동 </a:t>
            </a:r>
            <a:r>
              <a:rPr lang="en-US" altLang="ko-KR" sz="5900" i="1" dirty="0" smtClean="0"/>
              <a:t>(Aggression) </a:t>
            </a:r>
            <a:r>
              <a:rPr lang="en-US" altLang="ko-KR" sz="5900" dirty="0" smtClean="0"/>
              <a:t>	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ko-KR" sz="5900" dirty="0" smtClean="0"/>
              <a:t>		=&gt; </a:t>
            </a:r>
            <a:r>
              <a:rPr lang="ko-KR" altLang="en-US" sz="5900" dirty="0" smtClean="0"/>
              <a:t>속죄양 찾기 </a:t>
            </a:r>
            <a:r>
              <a:rPr lang="en-US" altLang="ko-KR" sz="5900" i="1" dirty="0" smtClean="0"/>
              <a:t>(Scapegoat)</a:t>
            </a:r>
          </a:p>
          <a:p>
            <a:pPr marL="342900" indent="-342900">
              <a:lnSpc>
                <a:spcPct val="120000"/>
              </a:lnSpc>
            </a:pPr>
            <a:endParaRPr lang="en-US" altLang="ko-KR" sz="2100" dirty="0" smtClean="0"/>
          </a:p>
          <a:p>
            <a:pPr marL="342900" indent="-342900">
              <a:lnSpc>
                <a:spcPct val="120000"/>
              </a:lnSpc>
            </a:pPr>
            <a:r>
              <a:rPr lang="en-US" altLang="ko-KR" sz="6700" b="1" dirty="0" smtClean="0">
                <a:solidFill>
                  <a:srgbClr val="FFFF00"/>
                </a:solidFill>
              </a:rPr>
              <a:t>	  Stage 4) </a:t>
            </a:r>
            <a:r>
              <a:rPr lang="ko-KR" altLang="en-US" sz="6700" b="1" dirty="0" smtClean="0">
                <a:solidFill>
                  <a:srgbClr val="FFFF00"/>
                </a:solidFill>
              </a:rPr>
              <a:t>인종화합을 위한 관계적 실천</a:t>
            </a:r>
            <a:r>
              <a:rPr lang="en-US" altLang="ko-KR" sz="6700" b="1" dirty="0" smtClean="0">
                <a:solidFill>
                  <a:srgbClr val="FFFF00"/>
                </a:solidFill>
              </a:rPr>
              <a:t>: 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ko-KR" sz="5100" dirty="0" smtClean="0"/>
              <a:t>		</a:t>
            </a:r>
            <a:r>
              <a:rPr lang="ko-KR" altLang="en-US" sz="5900" dirty="0" smtClean="0"/>
              <a:t>현상 분석 </a:t>
            </a:r>
            <a:r>
              <a:rPr lang="en-US" altLang="ko-KR" sz="5900" i="1" dirty="0" smtClean="0"/>
              <a:t>(Investigation) </a:t>
            </a:r>
            <a:r>
              <a:rPr lang="en-US" altLang="ko-KR" sz="5900" dirty="0" smtClean="0"/>
              <a:t>=&gt; </a:t>
            </a:r>
            <a:r>
              <a:rPr lang="ko-KR" altLang="en-US" sz="5900" dirty="0" smtClean="0"/>
              <a:t>협상시도 </a:t>
            </a:r>
            <a:endParaRPr lang="en-US" altLang="ko-KR" sz="5900" dirty="0" smtClean="0"/>
          </a:p>
          <a:p>
            <a:pPr marL="342900" indent="-342900">
              <a:lnSpc>
                <a:spcPct val="120000"/>
              </a:lnSpc>
            </a:pPr>
            <a:r>
              <a:rPr lang="en-US" altLang="ko-KR" sz="5900" dirty="0" smtClean="0"/>
              <a:t>		</a:t>
            </a:r>
            <a:r>
              <a:rPr lang="en-US" altLang="ko-KR" sz="5900" i="1" dirty="0" smtClean="0"/>
              <a:t>(Negotiation) </a:t>
            </a:r>
            <a:r>
              <a:rPr lang="en-US" altLang="ko-KR" sz="5900" dirty="0" smtClean="0"/>
              <a:t>=&gt; </a:t>
            </a:r>
            <a:r>
              <a:rPr lang="ko-KR" altLang="en-US" sz="5900" dirty="0" smtClean="0"/>
              <a:t>자기 순수화 </a:t>
            </a:r>
            <a:r>
              <a:rPr lang="en-US" altLang="ko-KR" sz="5900" i="1" dirty="0" smtClean="0"/>
              <a:t>(Purification) </a:t>
            </a:r>
            <a:r>
              <a:rPr lang="en-US" altLang="ko-KR" sz="5900" dirty="0" smtClean="0"/>
              <a:t>	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ko-KR" sz="5900" dirty="0" smtClean="0"/>
              <a:t>		=&gt; </a:t>
            </a:r>
            <a:r>
              <a:rPr lang="ko-KR" altLang="en-US" sz="5900" dirty="0" smtClean="0"/>
              <a:t>개인 및 집단 행동 </a:t>
            </a:r>
            <a:r>
              <a:rPr lang="en-US" altLang="ko-KR" sz="5900" i="1" dirty="0" smtClean="0"/>
              <a:t>(Action)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킹의 </a:t>
            </a:r>
            <a:r>
              <a:rPr lang="ko-KR" alt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인권운동 전략 </a:t>
            </a:r>
            <a:r>
              <a:rPr lang="en-US" altLang="ko-KR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r>
              <a:rPr lang="ko-KR" alt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단계</a:t>
            </a:r>
            <a:endParaRPr lang="en-US" altLang="en-US" dirty="0">
              <a:solidFill>
                <a:schemeClr val="accent3">
                  <a:lumMod val="20000"/>
                  <a:lumOff val="8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12062" cy="4724400"/>
          </a:xfrm>
        </p:spPr>
        <p:txBody>
          <a:bodyPr/>
          <a:lstStyle/>
          <a:p>
            <a:endParaRPr lang="en-US" altLang="ko-KR" dirty="0" smtClean="0"/>
          </a:p>
          <a:p>
            <a:pPr algn="ctr"/>
            <a:endParaRPr lang="en-US" altLang="ko-KR" sz="3600" dirty="0" smtClean="0">
              <a:solidFill>
                <a:srgbClr val="FFFF00"/>
              </a:solidFill>
            </a:endParaRPr>
          </a:p>
          <a:p>
            <a:pPr algn="ctr"/>
            <a:r>
              <a:rPr lang="ko-KR" altLang="en-US" sz="4000" b="1" dirty="0">
                <a:solidFill>
                  <a:srgbClr val="FFFF00"/>
                </a:solidFill>
              </a:rPr>
              <a:t>디아스포라 공동체 </a:t>
            </a:r>
            <a:endParaRPr lang="en-US" altLang="ko-KR" sz="4000" b="1" dirty="0">
              <a:solidFill>
                <a:srgbClr val="FFFF00"/>
              </a:solidFill>
            </a:endParaRPr>
          </a:p>
          <a:p>
            <a:pPr algn="ctr"/>
            <a:r>
              <a:rPr lang="ko-KR" altLang="en-US" sz="4000" b="1" dirty="0">
                <a:solidFill>
                  <a:srgbClr val="FFFF00"/>
                </a:solidFill>
              </a:rPr>
              <a:t>동해병기와 </a:t>
            </a:r>
            <a:r>
              <a:rPr lang="en-US" altLang="ko-KR" sz="4000" b="1" dirty="0">
                <a:solidFill>
                  <a:srgbClr val="FFFF00"/>
                </a:solidFill>
              </a:rPr>
              <a:t>3. 1</a:t>
            </a:r>
            <a:r>
              <a:rPr lang="ko-KR" altLang="en-US" sz="4000" b="1" dirty="0">
                <a:solidFill>
                  <a:srgbClr val="FFFF00"/>
                </a:solidFill>
              </a:rPr>
              <a:t>절 </a:t>
            </a:r>
            <a:endParaRPr lang="ko-KR" alt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영상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908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altLang="ko-KR" sz="3600" dirty="0" smtClean="0"/>
          </a:p>
          <a:p>
            <a:pPr marL="514350" indent="-514350">
              <a:lnSpc>
                <a:spcPct val="80000"/>
              </a:lnSpc>
            </a:pPr>
            <a:r>
              <a:rPr lang="en-US" altLang="ko-KR" sz="3300" dirty="0" smtClean="0">
                <a:ea typeface="(한)대나무" pitchFamily="18" charset="-127"/>
              </a:rPr>
              <a:t>	</a:t>
            </a:r>
            <a:r>
              <a:rPr lang="en-US" altLang="ko-KR" sz="4000" b="1" dirty="0">
                <a:solidFill>
                  <a:srgbClr val="FFFF00"/>
                </a:solidFill>
              </a:rPr>
              <a:t>1. 1923</a:t>
            </a:r>
            <a:r>
              <a:rPr lang="ko-KR" altLang="en-US" sz="4000" b="1" dirty="0">
                <a:solidFill>
                  <a:srgbClr val="FFFF00"/>
                </a:solidFill>
              </a:rPr>
              <a:t>년 관동 대지진</a:t>
            </a:r>
            <a:endParaRPr lang="en-US" altLang="ko-KR" sz="4000" b="1" dirty="0">
              <a:solidFill>
                <a:srgbClr val="FFFF00"/>
              </a:solidFill>
            </a:endParaRPr>
          </a:p>
          <a:p>
            <a:pPr marL="514350" indent="-514350">
              <a:lnSpc>
                <a:spcPct val="80000"/>
              </a:lnSpc>
            </a:pPr>
            <a:r>
              <a:rPr lang="en-US" altLang="ko-KR" sz="4000" b="1" dirty="0">
                <a:solidFill>
                  <a:srgbClr val="FFFF00"/>
                </a:solidFill>
              </a:rPr>
              <a:t>	2. 1937</a:t>
            </a:r>
            <a:r>
              <a:rPr lang="ko-KR" altLang="en-US" sz="4000" b="1" dirty="0">
                <a:solidFill>
                  <a:srgbClr val="FFFF00"/>
                </a:solidFill>
              </a:rPr>
              <a:t>년 연해주 강제이주</a:t>
            </a:r>
            <a:endParaRPr lang="en-US" altLang="ko-KR" sz="4000" b="1" dirty="0">
              <a:solidFill>
                <a:srgbClr val="FFFF00"/>
              </a:solidFill>
            </a:endParaRPr>
          </a:p>
          <a:p>
            <a:pPr marL="514350" indent="-514350">
              <a:lnSpc>
                <a:spcPct val="80000"/>
              </a:lnSpc>
            </a:pPr>
            <a:r>
              <a:rPr lang="en-US" altLang="ko-KR" sz="4000" b="1" dirty="0">
                <a:solidFill>
                  <a:srgbClr val="FFFF00"/>
                </a:solidFill>
              </a:rPr>
              <a:t>	3. 1992</a:t>
            </a:r>
            <a:r>
              <a:rPr lang="ko-KR" altLang="en-US" sz="4000" b="1" dirty="0">
                <a:solidFill>
                  <a:srgbClr val="FFFF00"/>
                </a:solidFill>
              </a:rPr>
              <a:t>년 </a:t>
            </a:r>
            <a:r>
              <a:rPr lang="en-US" altLang="ko-KR" sz="4000" b="1" dirty="0">
                <a:solidFill>
                  <a:srgbClr val="FFFF00"/>
                </a:solidFill>
              </a:rPr>
              <a:t>4.29 </a:t>
            </a:r>
            <a:r>
              <a:rPr lang="ko-KR" altLang="en-US" sz="4000" b="1" dirty="0">
                <a:solidFill>
                  <a:srgbClr val="FFFF00"/>
                </a:solidFill>
              </a:rPr>
              <a:t>폭동 </a:t>
            </a:r>
            <a:r>
              <a:rPr lang="en-US" altLang="ko-KR" sz="3600" dirty="0">
                <a:ea typeface="(한)문화방송" pitchFamily="18" charset="-127"/>
              </a:rPr>
              <a:t>		    </a:t>
            </a:r>
          </a:p>
          <a:p>
            <a:pPr marL="0" indent="0">
              <a:buNone/>
            </a:pPr>
            <a:r>
              <a:rPr lang="en-US" altLang="ko-KR" sz="3600" dirty="0">
                <a:ea typeface="(한)문화방송" pitchFamily="18" charset="-127"/>
              </a:rPr>
              <a:t>               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4070" cy="1066800"/>
          </a:xfrm>
        </p:spPr>
        <p:txBody>
          <a:bodyPr>
            <a:noAutofit/>
          </a:bodyPr>
          <a:lstStyle/>
          <a:p>
            <a:r>
              <a:rPr lang="ko-KR" altLang="en-US" sz="41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영상</a:t>
            </a:r>
            <a:r>
              <a:rPr lang="en-US" altLang="ko-KR" sz="41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2. </a:t>
            </a:r>
            <a:r>
              <a:rPr lang="ko-KR" altLang="en-US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한민족 </a:t>
            </a:r>
            <a:r>
              <a:rPr lang="ko-KR" alt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디아스포라의 </a:t>
            </a:r>
            <a:r>
              <a:rPr lang="en-US" altLang="ko-KR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3</a:t>
            </a:r>
            <a:r>
              <a:rPr lang="ko-KR" alt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대 </a:t>
            </a:r>
            <a:r>
              <a:rPr lang="ko-KR" altLang="en-US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수난사건</a:t>
            </a:r>
            <a:endParaRPr lang="ko-KR" altLang="en-US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1572" y="188640"/>
            <a:ext cx="836184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 1/ </a:t>
            </a:r>
          </a:p>
          <a:p>
            <a:r>
              <a:rPr lang="ko-KR" alt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미주한인의특성</a:t>
            </a:r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Stereotype of Korean American</a:t>
            </a:r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33549"/>
              </p:ext>
            </p:extLst>
          </p:nvPr>
        </p:nvGraphicFramePr>
        <p:xfrm>
          <a:off x="451492" y="1450916"/>
          <a:ext cx="8382000" cy="4025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143"/>
                <a:gridCol w="2076450"/>
                <a:gridCol w="1888807"/>
                <a:gridCol w="2133600"/>
              </a:tblGrid>
              <a:tr h="259432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미국인들이 본 한인의 특성</a:t>
                      </a:r>
                      <a:endParaRPr lang="ko-KR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812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Bad</a:t>
                      </a:r>
                      <a:r>
                        <a:rPr lang="en-US" altLang="ko-KR" baseline="0" dirty="0" smtClean="0"/>
                        <a:t> driver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교통질서 의식이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없는 사람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Shy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수줍음을 많이 탄다</a:t>
                      </a:r>
                      <a:endParaRPr lang="ko-KR" altLang="en-US" dirty="0"/>
                    </a:p>
                  </a:txBody>
                  <a:tcPr/>
                </a:tc>
              </a:tr>
              <a:tr h="3804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Penny pincher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인색한 사람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Female hide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in home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여성을 무시한다</a:t>
                      </a:r>
                      <a:endParaRPr lang="ko-KR" altLang="en-US" dirty="0"/>
                    </a:p>
                  </a:txBody>
                  <a:tcPr/>
                </a:tc>
              </a:tr>
              <a:tr h="3812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Isolated from others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협동심이 없다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Academic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공부벌레</a:t>
                      </a:r>
                      <a:endParaRPr lang="ko-KR" altLang="en-US" dirty="0"/>
                    </a:p>
                  </a:txBody>
                  <a:tcPr/>
                </a:tc>
              </a:tr>
              <a:tr h="3812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Accuse people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책임의식이 없다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Royalty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잘난 체한다</a:t>
                      </a:r>
                      <a:endParaRPr lang="ko-KR" altLang="en-US" dirty="0"/>
                    </a:p>
                  </a:txBody>
                  <a:tcPr/>
                </a:tc>
              </a:tr>
              <a:tr h="3812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Contentious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성을 잘 낸다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Male oriented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남성 우위</a:t>
                      </a:r>
                      <a:endParaRPr lang="ko-KR" altLang="en-US" dirty="0"/>
                    </a:p>
                  </a:txBody>
                  <a:tcPr/>
                </a:tc>
              </a:tr>
              <a:tr h="3812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Comparative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비교의식이 강하다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Kim-</a:t>
                      </a:r>
                      <a:r>
                        <a:rPr lang="en-US" altLang="ko-KR" dirty="0" err="1" smtClean="0"/>
                        <a:t>chee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김치 냄새</a:t>
                      </a:r>
                      <a:endParaRPr lang="ko-KR" altLang="en-US" dirty="0"/>
                    </a:p>
                  </a:txBody>
                  <a:tcPr/>
                </a:tc>
              </a:tr>
              <a:tr h="3812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Poor social skill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사교성이 없다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Respect</a:t>
                      </a:r>
                      <a:r>
                        <a:rPr lang="en-US" altLang="ko-KR" baseline="0" dirty="0" smtClean="0"/>
                        <a:t> elder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어른 공경</a:t>
                      </a:r>
                      <a:endParaRPr lang="ko-KR" altLang="en-US" dirty="0"/>
                    </a:p>
                  </a:txBody>
                  <a:tcPr/>
                </a:tc>
              </a:tr>
              <a:tr h="3812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Victims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피해의식이 강하다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Cleanish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깨끗하다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7430" y="5661248"/>
            <a:ext cx="78969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이 자료는 </a:t>
            </a:r>
            <a:r>
              <a:rPr lang="en-US" altLang="ko-KR" sz="1600" dirty="0" smtClean="0"/>
              <a:t>LA 4/29 </a:t>
            </a:r>
            <a:r>
              <a:rPr lang="ko-KR" altLang="en-US" sz="1600" dirty="0" smtClean="0"/>
              <a:t>폭동 때 </a:t>
            </a:r>
            <a:r>
              <a:rPr lang="en-US" altLang="ko-KR" sz="1600" dirty="0" smtClean="0"/>
              <a:t>FEMA(Federal Emergency Management Agency) Program</a:t>
            </a:r>
          </a:p>
          <a:p>
            <a:r>
              <a:rPr lang="ko-KR" altLang="en-US" sz="1600" dirty="0" smtClean="0"/>
              <a:t>에 참여했던 의사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간호사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상담자등 </a:t>
            </a:r>
            <a:r>
              <a:rPr lang="en-US" altLang="ko-KR" sz="1600" dirty="0" smtClean="0"/>
              <a:t>300</a:t>
            </a:r>
            <a:r>
              <a:rPr lang="ko-KR" altLang="en-US" sz="1600" dirty="0" smtClean="0"/>
              <a:t>여명이 모여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폭동평가회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에서 작성된 각</a:t>
            </a:r>
            <a:endParaRPr lang="en-US" altLang="ko-KR" sz="1600" dirty="0" smtClean="0"/>
          </a:p>
          <a:p>
            <a:r>
              <a:rPr lang="ko-KR" altLang="en-US" sz="1600" dirty="0" smtClean="0"/>
              <a:t>민족의 </a:t>
            </a:r>
            <a:r>
              <a:rPr lang="en-US" altLang="ko-KR" sz="1600" dirty="0" smtClean="0"/>
              <a:t>Stereo type </a:t>
            </a:r>
            <a:r>
              <a:rPr lang="ko-KR" altLang="en-US" sz="1600" dirty="0" smtClean="0"/>
              <a:t>중에서 한인에 대한 것이다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당시 필자는 </a:t>
            </a:r>
            <a:r>
              <a:rPr lang="en-US" altLang="ko-KR" sz="1600" dirty="0" smtClean="0"/>
              <a:t>Asian Pacific Treatment</a:t>
            </a:r>
          </a:p>
          <a:p>
            <a:r>
              <a:rPr lang="en-US" altLang="ko-KR" sz="1600" dirty="0" smtClean="0"/>
              <a:t>Center</a:t>
            </a:r>
            <a:r>
              <a:rPr lang="ko-KR" altLang="en-US" sz="1600" dirty="0" smtClean="0"/>
              <a:t>에 근무하면서 이 모임에 참석했었다</a:t>
            </a:r>
            <a:r>
              <a:rPr lang="en-US" altLang="ko-KR" sz="1600" dirty="0" smtClean="0"/>
              <a:t>.  (</a:t>
            </a:r>
            <a:r>
              <a:rPr lang="ko-KR" altLang="en-US" sz="1600" dirty="0" smtClean="0"/>
              <a:t>기독교윤리실천운동소식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월호 </a:t>
            </a:r>
            <a:r>
              <a:rPr lang="en-US" altLang="ko-KR" sz="1600" dirty="0" smtClean="0"/>
              <a:t>2010</a:t>
            </a:r>
            <a:r>
              <a:rPr lang="ko-KR" altLang="en-US" sz="1600" dirty="0" smtClean="0"/>
              <a:t>년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7343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741</Words>
  <Application>Microsoft Office PowerPoint</Application>
  <PresentationFormat>On-screen Show (4:3)</PresentationFormat>
  <Paragraphs>235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Mylar</vt:lpstr>
      <vt:lpstr>Elemental</vt:lpstr>
      <vt:lpstr>PowerPoint Presentation</vt:lpstr>
      <vt:lpstr>서론 </vt:lpstr>
      <vt:lpstr>별지2/ 킹의 비폭력 철학 6 원칙</vt:lpstr>
      <vt:lpstr>킹의 비폭력 철학 6 원칙</vt:lpstr>
      <vt:lpstr>킹의 인권운동 전략 4단계</vt:lpstr>
      <vt:lpstr>킹의 인권운동 전략 4단계</vt:lpstr>
      <vt:lpstr>영상1</vt:lpstr>
      <vt:lpstr>영상2. 한민족 디아스포라의 3대 수난사건</vt:lpstr>
      <vt:lpstr>PowerPoint Presentation</vt:lpstr>
      <vt:lpstr>Slide2. 미주 한인 이민 사회 </vt:lpstr>
      <vt:lpstr>미국의 다인종 현상화</vt:lpstr>
      <vt:lpstr>미국의 다인종 현상화</vt:lpstr>
      <vt:lpstr>아시안 (Asian American)인구의 급증 </vt:lpstr>
      <vt:lpstr>아시안 인구의 미국 생활</vt:lpstr>
      <vt:lpstr>향후 미국의 인종 갈등 가능성</vt:lpstr>
      <vt:lpstr>미주 한인들의 인종갈등 진단                     - L.A. 한인 사회 중심 조사 -</vt:lpstr>
      <vt:lpstr>미주 한인 사회의 특징 1 / 경제생활</vt:lpstr>
      <vt:lpstr>미주 한인 사회의 특징2 /  한국계 미국인의 다인종 결혼 비율  (2008-10)</vt:lpstr>
      <vt:lpstr>미주 한인 사회의 특징 3 / 미국생활 평가표</vt:lpstr>
      <vt:lpstr>미주 한인 사회의 특징4 /한인 중심의 지역사회 형성</vt:lpstr>
      <vt:lpstr>별지3. / Binder 참고</vt:lpstr>
      <vt:lpstr>영상 3. </vt:lpstr>
      <vt:lpstr>별지4.  Binder 참고</vt:lpstr>
      <vt:lpstr>결론 /  1. 사명 지향적 교회 (Missional Church)의 기준 </vt:lpstr>
      <vt:lpstr>결론/ 2. 사명적교회 적용 과제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사회선교</dc:title>
  <dc:creator>LJKC</dc:creator>
  <cp:lastModifiedBy>Inho Kang</cp:lastModifiedBy>
  <cp:revision>140</cp:revision>
  <cp:lastPrinted>2016-03-14T18:24:15Z</cp:lastPrinted>
  <dcterms:created xsi:type="dcterms:W3CDTF">2012-07-21T03:08:46Z</dcterms:created>
  <dcterms:modified xsi:type="dcterms:W3CDTF">2016-03-14T18:25:00Z</dcterms:modified>
</cp:coreProperties>
</file>